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0"/>
  </p:notesMasterIdLst>
  <p:sldIdLst>
    <p:sldId id="256" r:id="rId3"/>
    <p:sldId id="379" r:id="rId4"/>
    <p:sldId id="1585" r:id="rId5"/>
    <p:sldId id="386" r:id="rId6"/>
    <p:sldId id="1586" r:id="rId7"/>
    <p:sldId id="1587" r:id="rId8"/>
    <p:sldId id="1588" r:id="rId9"/>
    <p:sldId id="1589" r:id="rId10"/>
    <p:sldId id="1590" r:id="rId11"/>
    <p:sldId id="1591" r:id="rId12"/>
    <p:sldId id="1583" r:id="rId13"/>
    <p:sldId id="388" r:id="rId14"/>
    <p:sldId id="344" r:id="rId15"/>
    <p:sldId id="394" r:id="rId16"/>
    <p:sldId id="259" r:id="rId17"/>
    <p:sldId id="258" r:id="rId18"/>
    <p:sldId id="353" r:id="rId19"/>
    <p:sldId id="278" r:id="rId20"/>
    <p:sldId id="1584" r:id="rId21"/>
    <p:sldId id="1592" r:id="rId22"/>
    <p:sldId id="389" r:id="rId23"/>
    <p:sldId id="393" r:id="rId24"/>
    <p:sldId id="1593" r:id="rId25"/>
    <p:sldId id="1594" r:id="rId26"/>
    <p:sldId id="1595" r:id="rId27"/>
    <p:sldId id="1596" r:id="rId28"/>
    <p:sldId id="1597" r:id="rId29"/>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47" autoAdjust="0"/>
    <p:restoredTop sz="94660"/>
  </p:normalViewPr>
  <p:slideViewPr>
    <p:cSldViewPr snapToGrid="0">
      <p:cViewPr varScale="1">
        <p:scale>
          <a:sx n="119" d="100"/>
          <a:sy n="119" d="100"/>
        </p:scale>
        <p:origin x="120"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F7D75E-398F-4940-8D81-A24E2FE73BB0}" type="datetimeFigureOut">
              <a:rPr lang="en-PK" smtClean="0"/>
              <a:t>02/13/2024</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1F7453-15F5-4CA3-8D37-90B7E50A9063}" type="slidenum">
              <a:rPr lang="en-PK" smtClean="0"/>
              <a:t>‹#›</a:t>
            </a:fld>
            <a:endParaRPr lang="en-PK"/>
          </a:p>
        </p:txBody>
      </p:sp>
    </p:spTree>
    <p:extLst>
      <p:ext uri="{BB962C8B-B14F-4D97-AF65-F5344CB8AC3E}">
        <p14:creationId xmlns:p14="http://schemas.microsoft.com/office/powerpoint/2010/main" val="43771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951F94F5-58D1-42ED-AB38-DD97D2E49478}"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49574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00651-24A4-2C29-07A3-DAE1AC7024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50127F-2650-8380-5C7C-04FFC10328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4B30DB-3195-40E9-01FC-44070EC67658}"/>
              </a:ext>
            </a:extLst>
          </p:cNvPr>
          <p:cNvSpPr>
            <a:spLocks noGrp="1"/>
          </p:cNvSpPr>
          <p:nvPr>
            <p:ph type="body" idx="1"/>
          </p:nvPr>
        </p:nvSpPr>
        <p:spPr/>
        <p:txBody>
          <a:bodyPr/>
          <a:lstStyle/>
          <a:p>
            <a:r>
              <a:rPr lang="en-US" dirty="0"/>
              <a:t>Computation with circuits, brain was like a bunch of circuits</a:t>
            </a:r>
          </a:p>
          <a:p>
            <a:r>
              <a:rPr lang="en-US" dirty="0"/>
              <a:t>Less computation than your watch; could barely do anything , but we thought we’re right there</a:t>
            </a:r>
          </a:p>
          <a:p>
            <a:r>
              <a:rPr lang="en-US" dirty="0"/>
              <a:t>Write stuff down, they start contradicting; winter</a:t>
            </a:r>
          </a:p>
          <a:p>
            <a:r>
              <a:rPr lang="en-US" dirty="0"/>
              <a:t>Statistics, uncertainty </a:t>
            </a:r>
          </a:p>
          <a:p>
            <a:r>
              <a:rPr lang="en-US" dirty="0"/>
              <a:t>Computation with artificial neurons, brain was like a bunch of real neurons </a:t>
            </a:r>
            <a:r>
              <a:rPr lang="en-US" dirty="0">
                <a:sym typeface="Wingdings" pitchFamily="2" charset="2"/>
              </a:rPr>
              <a:t></a:t>
            </a:r>
          </a:p>
          <a:p>
            <a:endParaRPr lang="en-US" dirty="0">
              <a:sym typeface="Wingdings" pitchFamily="2" charset="2"/>
            </a:endParaRPr>
          </a:p>
          <a:p>
            <a:endParaRPr lang="en-US" dirty="0"/>
          </a:p>
        </p:txBody>
      </p:sp>
      <p:sp>
        <p:nvSpPr>
          <p:cNvPr id="4" name="Slide Number Placeholder 3">
            <a:extLst>
              <a:ext uri="{FF2B5EF4-FFF2-40B4-BE49-F238E27FC236}">
                <a16:creationId xmlns:a16="http://schemas.microsoft.com/office/drawing/2014/main" id="{4A3525F1-1DA1-A0EB-80B7-7941918909EA}"/>
              </a:ext>
            </a:extLst>
          </p:cNvPr>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951F94F5-58D1-42ED-AB38-DD97D2E49478}"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18</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43917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 perceives and acts – like you, like the automatic hallway lights,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goes in this box?</a:t>
            </a:r>
          </a:p>
          <a:p>
            <a:endParaRPr lang="en-US" dirty="0"/>
          </a:p>
          <a:p>
            <a:endParaRPr lang="en-US" dirty="0"/>
          </a:p>
          <a:p>
            <a:r>
              <a:rPr lang="en-US" dirty="0"/>
              <a:t>Rational agent - also you, like your puppy, hopefully the ai creations in this class and my research.</a:t>
            </a:r>
          </a:p>
          <a:p>
            <a:endParaRPr lang="en-US" dirty="0"/>
          </a:p>
          <a:p>
            <a:endParaRPr lang="en-US" dirty="0"/>
          </a:p>
          <a:p>
            <a:r>
              <a:rPr lang="en-US" dirty="0"/>
              <a:t>Percepts, env, and action space determine problem</a:t>
            </a:r>
          </a:p>
          <a:p>
            <a:endParaRPr lang="en-US" dirty="0"/>
          </a:p>
          <a:p>
            <a:pPr marL="629825" lvl="1" indent="-257168">
              <a:lnSpc>
                <a:spcPct val="80000"/>
              </a:lnSpc>
              <a:spcBef>
                <a:spcPts val="554"/>
              </a:spcBef>
              <a:buSzPct val="100000"/>
            </a:pPr>
            <a:r>
              <a:rPr lang="en-US" sz="1600" b="1" dirty="0">
                <a:cs typeface="Arial" charset="0"/>
              </a:rPr>
              <a:t>General AI techniques for a variety of problem types</a:t>
            </a:r>
          </a:p>
          <a:p>
            <a:pPr marL="629825" lvl="1" indent="-257168">
              <a:lnSpc>
                <a:spcPct val="80000"/>
              </a:lnSpc>
              <a:spcBef>
                <a:spcPts val="554"/>
              </a:spcBef>
              <a:buSzPct val="100000"/>
            </a:pPr>
            <a:r>
              <a:rPr lang="en-US" sz="1600" b="1" dirty="0">
                <a:cs typeface="Arial" charset="0"/>
              </a:rPr>
              <a:t>Learning to recognize when and how a new problem can be solved with an existing technique</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21</a:t>
            </a:fld>
            <a:endParaRPr lang="en-US"/>
          </a:p>
        </p:txBody>
      </p:sp>
    </p:spTree>
    <p:extLst>
      <p:ext uri="{BB962C8B-B14F-4D97-AF65-F5344CB8AC3E}">
        <p14:creationId xmlns:p14="http://schemas.microsoft.com/office/powerpoint/2010/main" val="1666926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a:t>
            </a:r>
            <a:r>
              <a:rPr lang="en-US" baseline="0" dirty="0"/>
              <a:t> maps route planning – not physically embodied</a:t>
            </a:r>
          </a:p>
          <a:p>
            <a:r>
              <a:rPr lang="en-US" baseline="0" dirty="0"/>
              <a:t>Independent decisions: typical ml prediction, e.g. spam filtering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22</a:t>
            </a:fld>
            <a:endParaRPr lang="en-US"/>
          </a:p>
        </p:txBody>
      </p:sp>
    </p:spTree>
    <p:extLst>
      <p:ext uri="{BB962C8B-B14F-4D97-AF65-F5344CB8AC3E}">
        <p14:creationId xmlns:p14="http://schemas.microsoft.com/office/powerpoint/2010/main" val="1718141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0963" name="Rectangle 2"/>
          <p:cNvSpPr>
            <a:spLocks noGrp="1" noChangeArrowheads="1"/>
          </p:cNvSpPr>
          <p:nvPr>
            <p:ph type="body" idx="1"/>
          </p:nvPr>
        </p:nvSpPr>
        <p:spPr>
          <a:xfrm>
            <a:off x="709613" y="4860925"/>
            <a:ext cx="5680075" cy="4606925"/>
          </a:xfrm>
          <a:noFill/>
          <a:ln/>
        </p:spPr>
        <p:txBody>
          <a:bodyPr/>
          <a:lstStyle/>
          <a:p>
            <a:r>
              <a:rPr lang="en-US" sz="1700" dirty="0">
                <a:latin typeface="Lucida Grande" charset="0"/>
                <a:ea typeface="Lucida Grande" charset="0"/>
                <a:cs typeface="Lucida Grande" charset="0"/>
                <a:sym typeface="Lucida Grande" charset="0"/>
              </a:rPr>
              <a:t>Not about building machines that don’t get angry</a:t>
            </a:r>
          </a:p>
          <a:p>
            <a:r>
              <a:rPr lang="en-US" sz="1700" dirty="0">
                <a:latin typeface="Lucida Grande" charset="0"/>
                <a:ea typeface="Lucida Grande" charset="0"/>
                <a:cs typeface="Lucida Grande" charset="0"/>
                <a:sym typeface="Lucida Grande" charset="0"/>
              </a:rPr>
              <a:t>Example of utilities.  10 for A, 1 for each Friday with friends</a:t>
            </a:r>
          </a:p>
          <a:p>
            <a:endParaRPr lang="en-US" sz="1700" dirty="0">
              <a:latin typeface="Lucida Grande" charset="0"/>
              <a:ea typeface="Lucida Grande" charset="0"/>
              <a:cs typeface="Lucida Grande" charset="0"/>
              <a:sym typeface="Lucida Grande" charset="0"/>
            </a:endParaRPr>
          </a:p>
          <a:p>
            <a:r>
              <a:rPr lang="en-US" sz="1700" dirty="0">
                <a:latin typeface="Lucida Grande" charset="0"/>
                <a:ea typeface="Lucida Grande" charset="0"/>
                <a:cs typeface="Lucida Grande" charset="0"/>
                <a:sym typeface="Lucida Grande" charset="0"/>
              </a:rPr>
              <a:t>People being rational.</a:t>
            </a:r>
          </a:p>
        </p:txBody>
      </p:sp>
    </p:spTree>
    <p:extLst>
      <p:ext uri="{BB962C8B-B14F-4D97-AF65-F5344CB8AC3E}">
        <p14:creationId xmlns:p14="http://schemas.microsoft.com/office/powerpoint/2010/main" val="1475524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Distill course to maximize expected utility.</a:t>
            </a:r>
          </a:p>
          <a:p>
            <a:endParaRPr lang="en-US" dirty="0"/>
          </a:p>
          <a:p>
            <a:r>
              <a:rPr lang="en-US" dirty="0"/>
              <a:t>Make these 4 better</a:t>
            </a:r>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951F94F5-58D1-42ED-AB38-DD97D2E49478}"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11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58126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 are the existence proof that AI can be made, much like birds were the existence proof to flight.</a:t>
            </a:r>
          </a:p>
          <a:p>
            <a:r>
              <a:rPr lang="en-US" dirty="0"/>
              <a:t>But they are hard!</a:t>
            </a:r>
          </a:p>
          <a:p>
            <a:endParaRPr lang="en-US" dirty="0"/>
          </a:p>
          <a:p>
            <a:r>
              <a:rPr lang="en-US" dirty="0"/>
              <a:t>Lessons:</a:t>
            </a:r>
          </a:p>
          <a:p>
            <a:pPr marL="228600" indent="-228600">
              <a:buAutoNum type="arabicPeriod"/>
            </a:pPr>
            <a:r>
              <a:rPr lang="en-US" dirty="0"/>
              <a:t>Memory – do not forget valuable info</a:t>
            </a:r>
          </a:p>
          <a:p>
            <a:pPr marL="228600" indent="-228600">
              <a:buAutoNum type="arabicPeriod"/>
            </a:pPr>
            <a:r>
              <a:rPr lang="en-US" dirty="0"/>
              <a:t>Simulation – extrapolating from past info, generalize, transfer, infer, </a:t>
            </a:r>
            <a:r>
              <a:rPr lang="en-US" i="1" dirty="0"/>
              <a:t>many words that will later be central to the course</a:t>
            </a:r>
            <a:endParaRPr lang="en-US" dirty="0"/>
          </a:p>
          <a:p>
            <a:endParaRPr lang="en-US" dirty="0"/>
          </a:p>
          <a:p>
            <a:endParaRPr lang="en-US" dirty="0"/>
          </a:p>
          <a:p>
            <a:r>
              <a:rPr lang="en-US" dirty="0"/>
              <a:t>Stopped making wings that flap</a:t>
            </a:r>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951F94F5-58D1-42ED-AB38-DD97D2E49478}"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12</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21846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13</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look like this. We have autonomous cars that figure out how to take us to our destination</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D58D200E-B8F0-7F42-8730-8CDA0DD14E87}"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14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687346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drones that record cool videos of us as we do outdoor activities</a:t>
            </a:r>
          </a:p>
          <a:p>
            <a:endParaRPr lang="en-US" dirty="0"/>
          </a:p>
          <a:p>
            <a:r>
              <a:rPr lang="en-US" dirty="0"/>
              <a:t>So what is powering all of this? That’s what this course is for.</a:t>
            </a:r>
          </a:p>
        </p:txBody>
      </p:sp>
      <p:sp>
        <p:nvSpPr>
          <p:cNvPr id="4" name="Slide Number Placeholder 3"/>
          <p:cNvSpPr>
            <a:spLocks noGrp="1"/>
          </p:cNvSpPr>
          <p:nvPr>
            <p:ph type="sldNum" sz="quarter" idx="5"/>
          </p:nvPr>
        </p:nvSpPr>
        <p:spPr/>
        <p:txBody>
          <a:bodyPr/>
          <a:lstStyle/>
          <a:p>
            <a:fld id="{D58D200E-B8F0-7F42-8730-8CDA0DD14E87}" type="slidenum">
              <a:rPr lang="en-US" smtClean="0"/>
              <a:t>15</a:t>
            </a:fld>
            <a:endParaRPr lang="en-US"/>
          </a:p>
        </p:txBody>
      </p:sp>
    </p:spTree>
    <p:extLst>
      <p:ext uri="{BB962C8B-B14F-4D97-AF65-F5344CB8AC3E}">
        <p14:creationId xmlns:p14="http://schemas.microsoft.com/office/powerpoint/2010/main" val="1155258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Deepfake</a:t>
            </a:r>
            <a:r>
              <a:rPr lang="en-US" dirty="0"/>
              <a:t> </a:t>
            </a:r>
          </a:p>
          <a:p>
            <a:r>
              <a:rPr lang="en-US" dirty="0"/>
              <a:t>chatbot examples</a:t>
            </a:r>
          </a:p>
          <a:p>
            <a:r>
              <a:rPr lang="en-US" dirty="0"/>
              <a:t>Do you know about IBM </a:t>
            </a:r>
            <a:r>
              <a:rPr lang="en-US" dirty="0" err="1"/>
              <a:t>watson</a:t>
            </a:r>
            <a:r>
              <a:rPr lang="en-US" dirty="0"/>
              <a:t>, Ken Jennings. Impressive because...</a:t>
            </a:r>
          </a:p>
          <a:p>
            <a:r>
              <a:rPr lang="en-US" dirty="0"/>
              <a:t>Expensive </a:t>
            </a:r>
            <a:r>
              <a:rPr lang="en-US" dirty="0" err="1"/>
              <a:t>wayto</a:t>
            </a:r>
            <a:r>
              <a:rPr lang="en-US" dirty="0"/>
              <a:t> win $70k</a:t>
            </a:r>
          </a:p>
          <a:p>
            <a:r>
              <a:rPr lang="en-US" dirty="0"/>
              <a:t>Figure out what she said, </a:t>
            </a:r>
            <a:r>
              <a:rPr lang="en-US" dirty="0" err="1"/>
              <a:t>pertty</a:t>
            </a:r>
            <a:r>
              <a:rPr lang="en-US" dirty="0"/>
              <a:t> good, hard to get intent</a:t>
            </a:r>
          </a:p>
          <a:p>
            <a:endParaRPr lang="en-US" dirty="0"/>
          </a:p>
          <a:p>
            <a:r>
              <a:rPr lang="en-US" dirty="0"/>
              <a:t>engaged in day to day basis </a:t>
            </a:r>
          </a:p>
          <a:p>
            <a:endParaRPr lang="en-US" dirty="0"/>
          </a:p>
          <a:p>
            <a:r>
              <a:rPr lang="en-US" dirty="0"/>
              <a:t>My favorite application is AI dungeon – you write commands to your fictional character and it becomes sort of like a book. </a:t>
            </a:r>
          </a:p>
          <a:p>
            <a:r>
              <a:rPr lang="en-US" dirty="0"/>
              <a:t>I can’t wait for something like this to work with images or clips (where technology is not far behind)</a:t>
            </a:r>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951F94F5-58D1-42ED-AB38-DD97D2E49478}"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16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Impressive:</a:t>
            </a:r>
          </a:p>
          <a:p>
            <a:r>
              <a:rPr lang="en-US" dirty="0"/>
              <a:t>Form of prediction and </a:t>
            </a:r>
            <a:r>
              <a:rPr lang="en-US" dirty="0" err="1"/>
              <a:t>deicion</a:t>
            </a:r>
            <a:r>
              <a:rPr lang="en-US" dirty="0"/>
              <a:t>.</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17</a:t>
            </a:fld>
            <a:endParaRPr lang="en-US"/>
          </a:p>
        </p:txBody>
      </p:sp>
    </p:spTree>
    <p:extLst>
      <p:ext uri="{BB962C8B-B14F-4D97-AF65-F5344CB8AC3E}">
        <p14:creationId xmlns:p14="http://schemas.microsoft.com/office/powerpoint/2010/main" val="386270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51CCA-31E0-7697-775C-E43C9B1162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2A68872C-9621-71C5-FBE2-4531A5B9AB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5CE2173B-0BBC-CDAF-AC60-5946C2B90C9F}"/>
              </a:ext>
            </a:extLst>
          </p:cNvPr>
          <p:cNvSpPr>
            <a:spLocks noGrp="1"/>
          </p:cNvSpPr>
          <p:nvPr>
            <p:ph type="dt" sz="half" idx="10"/>
          </p:nvPr>
        </p:nvSpPr>
        <p:spPr/>
        <p:txBody>
          <a:bodyPr/>
          <a:lstStyle/>
          <a:p>
            <a:fld id="{9E4C77F3-C9BE-40A5-92F9-624FFF158611}" type="datetimeFigureOut">
              <a:rPr lang="en-PK" smtClean="0"/>
              <a:t>02/13/2024</a:t>
            </a:fld>
            <a:endParaRPr lang="en-PK"/>
          </a:p>
        </p:txBody>
      </p:sp>
      <p:sp>
        <p:nvSpPr>
          <p:cNvPr id="5" name="Footer Placeholder 4">
            <a:extLst>
              <a:ext uri="{FF2B5EF4-FFF2-40B4-BE49-F238E27FC236}">
                <a16:creationId xmlns:a16="http://schemas.microsoft.com/office/drawing/2014/main" id="{9BB710FF-18A6-ED57-3838-C07290DEE87A}"/>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467E8EA4-565A-F11A-8E6A-859E302295F8}"/>
              </a:ext>
            </a:extLst>
          </p:cNvPr>
          <p:cNvSpPr>
            <a:spLocks noGrp="1"/>
          </p:cNvSpPr>
          <p:nvPr>
            <p:ph type="sldNum" sz="quarter" idx="12"/>
          </p:nvPr>
        </p:nvSpPr>
        <p:spPr/>
        <p:txBody>
          <a:bodyPr/>
          <a:lstStyle/>
          <a:p>
            <a:fld id="{E9CD096D-65E7-4EE0-B48F-6ADBD0977657}" type="slidenum">
              <a:rPr lang="en-PK" smtClean="0"/>
              <a:t>‹#›</a:t>
            </a:fld>
            <a:endParaRPr lang="en-PK"/>
          </a:p>
        </p:txBody>
      </p:sp>
    </p:spTree>
    <p:extLst>
      <p:ext uri="{BB962C8B-B14F-4D97-AF65-F5344CB8AC3E}">
        <p14:creationId xmlns:p14="http://schemas.microsoft.com/office/powerpoint/2010/main" val="3619487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EF11-1E9F-6501-DC3C-9B3202D73D3D}"/>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DA10ED5C-DAB8-BD21-1565-03838D5EBC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A513FD6E-C869-1949-7F4C-E7831E860348}"/>
              </a:ext>
            </a:extLst>
          </p:cNvPr>
          <p:cNvSpPr>
            <a:spLocks noGrp="1"/>
          </p:cNvSpPr>
          <p:nvPr>
            <p:ph type="dt" sz="half" idx="10"/>
          </p:nvPr>
        </p:nvSpPr>
        <p:spPr/>
        <p:txBody>
          <a:bodyPr/>
          <a:lstStyle/>
          <a:p>
            <a:fld id="{9E4C77F3-C9BE-40A5-92F9-624FFF158611}" type="datetimeFigureOut">
              <a:rPr lang="en-PK" smtClean="0"/>
              <a:t>02/13/2024</a:t>
            </a:fld>
            <a:endParaRPr lang="en-PK"/>
          </a:p>
        </p:txBody>
      </p:sp>
      <p:sp>
        <p:nvSpPr>
          <p:cNvPr id="5" name="Footer Placeholder 4">
            <a:extLst>
              <a:ext uri="{FF2B5EF4-FFF2-40B4-BE49-F238E27FC236}">
                <a16:creationId xmlns:a16="http://schemas.microsoft.com/office/drawing/2014/main" id="{BEF956BD-29A0-086D-B678-0CABB6F3566E}"/>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711F0D17-4DD1-CA67-9E42-B47DD970B1B5}"/>
              </a:ext>
            </a:extLst>
          </p:cNvPr>
          <p:cNvSpPr>
            <a:spLocks noGrp="1"/>
          </p:cNvSpPr>
          <p:nvPr>
            <p:ph type="sldNum" sz="quarter" idx="12"/>
          </p:nvPr>
        </p:nvSpPr>
        <p:spPr/>
        <p:txBody>
          <a:bodyPr/>
          <a:lstStyle/>
          <a:p>
            <a:fld id="{E9CD096D-65E7-4EE0-B48F-6ADBD0977657}" type="slidenum">
              <a:rPr lang="en-PK" smtClean="0"/>
              <a:t>‹#›</a:t>
            </a:fld>
            <a:endParaRPr lang="en-PK"/>
          </a:p>
        </p:txBody>
      </p:sp>
    </p:spTree>
    <p:extLst>
      <p:ext uri="{BB962C8B-B14F-4D97-AF65-F5344CB8AC3E}">
        <p14:creationId xmlns:p14="http://schemas.microsoft.com/office/powerpoint/2010/main" val="119041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1E3960-E7CF-0497-23A7-B74DA62022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6832AA96-BB28-D4AB-ADA0-065253F9D9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FBDDBBFC-A939-0F46-B21C-01781EA7909C}"/>
              </a:ext>
            </a:extLst>
          </p:cNvPr>
          <p:cNvSpPr>
            <a:spLocks noGrp="1"/>
          </p:cNvSpPr>
          <p:nvPr>
            <p:ph type="dt" sz="half" idx="10"/>
          </p:nvPr>
        </p:nvSpPr>
        <p:spPr/>
        <p:txBody>
          <a:bodyPr/>
          <a:lstStyle/>
          <a:p>
            <a:fld id="{9E4C77F3-C9BE-40A5-92F9-624FFF158611}" type="datetimeFigureOut">
              <a:rPr lang="en-PK" smtClean="0"/>
              <a:t>02/13/2024</a:t>
            </a:fld>
            <a:endParaRPr lang="en-PK"/>
          </a:p>
        </p:txBody>
      </p:sp>
      <p:sp>
        <p:nvSpPr>
          <p:cNvPr id="5" name="Footer Placeholder 4">
            <a:extLst>
              <a:ext uri="{FF2B5EF4-FFF2-40B4-BE49-F238E27FC236}">
                <a16:creationId xmlns:a16="http://schemas.microsoft.com/office/drawing/2014/main" id="{0ED1DF84-7A23-9F71-3F68-A98AE9DAD5DE}"/>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D21F12E7-CE59-9AB9-B0F8-26E765C173B3}"/>
              </a:ext>
            </a:extLst>
          </p:cNvPr>
          <p:cNvSpPr>
            <a:spLocks noGrp="1"/>
          </p:cNvSpPr>
          <p:nvPr>
            <p:ph type="sldNum" sz="quarter" idx="12"/>
          </p:nvPr>
        </p:nvSpPr>
        <p:spPr/>
        <p:txBody>
          <a:bodyPr/>
          <a:lstStyle/>
          <a:p>
            <a:fld id="{E9CD096D-65E7-4EE0-B48F-6ADBD0977657}" type="slidenum">
              <a:rPr lang="en-PK" smtClean="0"/>
              <a:t>‹#›</a:t>
            </a:fld>
            <a:endParaRPr lang="en-PK"/>
          </a:p>
        </p:txBody>
      </p:sp>
    </p:spTree>
    <p:extLst>
      <p:ext uri="{BB962C8B-B14F-4D97-AF65-F5344CB8AC3E}">
        <p14:creationId xmlns:p14="http://schemas.microsoft.com/office/powerpoint/2010/main" val="3022955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smtClean="0"/>
              <a:pPr>
                <a:defRPr/>
              </a:pPr>
              <a:t>‹#›</a:t>
            </a:fld>
            <a:endParaRPr lang="en-US"/>
          </a:p>
        </p:txBody>
      </p:sp>
    </p:spTree>
    <p:extLst>
      <p:ext uri="{BB962C8B-B14F-4D97-AF65-F5344CB8AC3E}">
        <p14:creationId xmlns:p14="http://schemas.microsoft.com/office/powerpoint/2010/main" val="2706929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1A05A8-D087-49F8-A68B-53BB47A7E6BF}" type="slidenum">
              <a:rPr lang="en-US" smtClean="0"/>
              <a:pPr>
                <a:defRPr/>
              </a:pPr>
              <a:t>‹#›</a:t>
            </a:fld>
            <a:endParaRPr lang="en-US"/>
          </a:p>
        </p:txBody>
      </p:sp>
    </p:spTree>
    <p:extLst>
      <p:ext uri="{BB962C8B-B14F-4D97-AF65-F5344CB8AC3E}">
        <p14:creationId xmlns:p14="http://schemas.microsoft.com/office/powerpoint/2010/main" val="12941188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867"/>
            </a:lvl2pPr>
            <a:lvl3pPr marL="914354" indent="0">
              <a:buNone/>
              <a:defRPr sz="1600"/>
            </a:lvl3pPr>
            <a:lvl4pPr marL="1371532" indent="0">
              <a:buNone/>
              <a:defRPr sz="1467"/>
            </a:lvl4pPr>
            <a:lvl5pPr marL="1828709" indent="0">
              <a:buNone/>
              <a:defRPr sz="1467"/>
            </a:lvl5pPr>
            <a:lvl6pPr marL="2285886" indent="0">
              <a:buNone/>
              <a:defRPr sz="1467"/>
            </a:lvl6pPr>
            <a:lvl7pPr marL="2743062" indent="0">
              <a:buNone/>
              <a:defRPr sz="1467"/>
            </a:lvl7pPr>
            <a:lvl8pPr marL="3200240" indent="0">
              <a:buNone/>
              <a:defRPr sz="1467"/>
            </a:lvl8pPr>
            <a:lvl9pPr marL="3657418" indent="0">
              <a:buNone/>
              <a:defRPr sz="1467"/>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BBC673-9CA8-4194-8E34-D666622A555E}" type="slidenum">
              <a:rPr lang="en-US" smtClean="0"/>
              <a:pPr>
                <a:defRPr/>
              </a:pPr>
              <a:t>‹#›</a:t>
            </a:fld>
            <a:endParaRPr lang="en-US"/>
          </a:p>
        </p:txBody>
      </p:sp>
    </p:spTree>
    <p:extLst>
      <p:ext uri="{BB962C8B-B14F-4D97-AF65-F5344CB8AC3E}">
        <p14:creationId xmlns:p14="http://schemas.microsoft.com/office/powerpoint/2010/main" val="489576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67"/>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67"/>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0394BE-C7C4-4CA6-9240-6CDB29B2C93E}" type="slidenum">
              <a:rPr lang="en-US" smtClean="0"/>
              <a:pPr>
                <a:defRPr/>
              </a:pPr>
              <a:t>‹#›</a:t>
            </a:fld>
            <a:endParaRPr lang="en-US"/>
          </a:p>
        </p:txBody>
      </p:sp>
    </p:spTree>
    <p:extLst>
      <p:ext uri="{BB962C8B-B14F-4D97-AF65-F5344CB8AC3E}">
        <p14:creationId xmlns:p14="http://schemas.microsoft.com/office/powerpoint/2010/main" val="4270584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867"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867"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F5894F7-D2D8-4142-8878-126BF2DBE9F6}" type="slidenum">
              <a:rPr lang="en-US" smtClean="0"/>
              <a:pPr>
                <a:defRPr/>
              </a:pPr>
              <a:t>‹#›</a:t>
            </a:fld>
            <a:endParaRPr lang="en-US"/>
          </a:p>
        </p:txBody>
      </p:sp>
    </p:spTree>
    <p:extLst>
      <p:ext uri="{BB962C8B-B14F-4D97-AF65-F5344CB8AC3E}">
        <p14:creationId xmlns:p14="http://schemas.microsoft.com/office/powerpoint/2010/main" val="2395319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E00470E-5877-48CB-82CD-3CCAD5E83536}" type="slidenum">
              <a:rPr lang="en-US" smtClean="0"/>
              <a:pPr>
                <a:defRPr/>
              </a:pPr>
              <a:t>‹#›</a:t>
            </a:fld>
            <a:endParaRPr lang="en-US"/>
          </a:p>
        </p:txBody>
      </p:sp>
    </p:spTree>
    <p:extLst>
      <p:ext uri="{BB962C8B-B14F-4D97-AF65-F5344CB8AC3E}">
        <p14:creationId xmlns:p14="http://schemas.microsoft.com/office/powerpoint/2010/main" val="812268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D85F8C-9C5D-49E8-8BBF-F28B73097F10}" type="slidenum">
              <a:rPr lang="en-US" smtClean="0"/>
              <a:pPr>
                <a:defRPr/>
              </a:pPr>
              <a:t>‹#›</a:t>
            </a:fld>
            <a:endParaRPr lang="en-US"/>
          </a:p>
        </p:txBody>
      </p:sp>
    </p:spTree>
    <p:extLst>
      <p:ext uri="{BB962C8B-B14F-4D97-AF65-F5344CB8AC3E}">
        <p14:creationId xmlns:p14="http://schemas.microsoft.com/office/powerpoint/2010/main" val="4208679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67"/>
            </a:lvl1pPr>
            <a:lvl2pPr marL="457178" indent="0">
              <a:buNone/>
              <a:defRPr sz="1200"/>
            </a:lvl2pPr>
            <a:lvl3pPr marL="914354" indent="0">
              <a:buNone/>
              <a:defRPr sz="1067"/>
            </a:lvl3pPr>
            <a:lvl4pPr marL="1371532" indent="0">
              <a:buNone/>
              <a:defRPr sz="933"/>
            </a:lvl4pPr>
            <a:lvl5pPr marL="1828709" indent="0">
              <a:buNone/>
              <a:defRPr sz="933"/>
            </a:lvl5pPr>
            <a:lvl6pPr marL="2285886" indent="0">
              <a:buNone/>
              <a:defRPr sz="933"/>
            </a:lvl6pPr>
            <a:lvl7pPr marL="2743062" indent="0">
              <a:buNone/>
              <a:defRPr sz="933"/>
            </a:lvl7pPr>
            <a:lvl8pPr marL="3200240" indent="0">
              <a:buNone/>
              <a:defRPr sz="933"/>
            </a:lvl8pPr>
            <a:lvl9pPr marL="3657418" indent="0">
              <a:buNone/>
              <a:defRPr sz="933"/>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415B49-E272-4523-8166-1B1831C4B715}" type="slidenum">
              <a:rPr lang="en-US" smtClean="0"/>
              <a:pPr>
                <a:defRPr/>
              </a:pPr>
              <a:t>‹#›</a:t>
            </a:fld>
            <a:endParaRPr lang="en-US"/>
          </a:p>
        </p:txBody>
      </p:sp>
    </p:spTree>
    <p:extLst>
      <p:ext uri="{BB962C8B-B14F-4D97-AF65-F5344CB8AC3E}">
        <p14:creationId xmlns:p14="http://schemas.microsoft.com/office/powerpoint/2010/main" val="2441223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82750-5EA4-AB07-2749-7426A11EA237}"/>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BE8EB741-FC25-06AE-C79E-F5FEDAB8F1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00536E9D-6F39-589C-193C-8FE20CF99563}"/>
              </a:ext>
            </a:extLst>
          </p:cNvPr>
          <p:cNvSpPr>
            <a:spLocks noGrp="1"/>
          </p:cNvSpPr>
          <p:nvPr>
            <p:ph type="dt" sz="half" idx="10"/>
          </p:nvPr>
        </p:nvSpPr>
        <p:spPr/>
        <p:txBody>
          <a:bodyPr/>
          <a:lstStyle/>
          <a:p>
            <a:fld id="{9E4C77F3-C9BE-40A5-92F9-624FFF158611}" type="datetimeFigureOut">
              <a:rPr lang="en-PK" smtClean="0"/>
              <a:t>02/13/2024</a:t>
            </a:fld>
            <a:endParaRPr lang="en-PK"/>
          </a:p>
        </p:txBody>
      </p:sp>
      <p:sp>
        <p:nvSpPr>
          <p:cNvPr id="5" name="Footer Placeholder 4">
            <a:extLst>
              <a:ext uri="{FF2B5EF4-FFF2-40B4-BE49-F238E27FC236}">
                <a16:creationId xmlns:a16="http://schemas.microsoft.com/office/drawing/2014/main" id="{EDC1E899-733E-07E5-003E-5E6852B472E4}"/>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21E0ADA4-20D4-4F56-8A1E-B309F5913C53}"/>
              </a:ext>
            </a:extLst>
          </p:cNvPr>
          <p:cNvSpPr>
            <a:spLocks noGrp="1"/>
          </p:cNvSpPr>
          <p:nvPr>
            <p:ph type="sldNum" sz="quarter" idx="12"/>
          </p:nvPr>
        </p:nvSpPr>
        <p:spPr/>
        <p:txBody>
          <a:bodyPr/>
          <a:lstStyle/>
          <a:p>
            <a:fld id="{E9CD096D-65E7-4EE0-B48F-6ADBD0977657}" type="slidenum">
              <a:rPr lang="en-PK" smtClean="0"/>
              <a:t>‹#›</a:t>
            </a:fld>
            <a:endParaRPr lang="en-PK"/>
          </a:p>
        </p:txBody>
      </p:sp>
    </p:spTree>
    <p:extLst>
      <p:ext uri="{BB962C8B-B14F-4D97-AF65-F5344CB8AC3E}">
        <p14:creationId xmlns:p14="http://schemas.microsoft.com/office/powerpoint/2010/main" val="3765210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67"/>
            </a:lvl1pPr>
            <a:lvl2pPr marL="457178" indent="0">
              <a:buNone/>
              <a:defRPr sz="1200"/>
            </a:lvl2pPr>
            <a:lvl3pPr marL="914354" indent="0">
              <a:buNone/>
              <a:defRPr sz="1067"/>
            </a:lvl3pPr>
            <a:lvl4pPr marL="1371532" indent="0">
              <a:buNone/>
              <a:defRPr sz="933"/>
            </a:lvl4pPr>
            <a:lvl5pPr marL="1828709" indent="0">
              <a:buNone/>
              <a:defRPr sz="933"/>
            </a:lvl5pPr>
            <a:lvl6pPr marL="2285886" indent="0">
              <a:buNone/>
              <a:defRPr sz="933"/>
            </a:lvl6pPr>
            <a:lvl7pPr marL="2743062" indent="0">
              <a:buNone/>
              <a:defRPr sz="933"/>
            </a:lvl7pPr>
            <a:lvl8pPr marL="3200240" indent="0">
              <a:buNone/>
              <a:defRPr sz="933"/>
            </a:lvl8pPr>
            <a:lvl9pPr marL="3657418" indent="0">
              <a:buNone/>
              <a:defRPr sz="933"/>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87A090-BAD4-4341-AC7F-A731585BC0A0}" type="slidenum">
              <a:rPr lang="en-US" smtClean="0"/>
              <a:pPr>
                <a:defRPr/>
              </a:pPr>
              <a:t>‹#›</a:t>
            </a:fld>
            <a:endParaRPr lang="en-US"/>
          </a:p>
        </p:txBody>
      </p:sp>
    </p:spTree>
    <p:extLst>
      <p:ext uri="{BB962C8B-B14F-4D97-AF65-F5344CB8AC3E}">
        <p14:creationId xmlns:p14="http://schemas.microsoft.com/office/powerpoint/2010/main" val="42552739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99B4F5-F495-445A-AD57-B1A0CC0AEFE3}" type="slidenum">
              <a:rPr lang="en-US" smtClean="0"/>
              <a:pPr>
                <a:defRPr/>
              </a:pPr>
              <a:t>‹#›</a:t>
            </a:fld>
            <a:endParaRPr lang="en-US"/>
          </a:p>
        </p:txBody>
      </p:sp>
    </p:spTree>
    <p:extLst>
      <p:ext uri="{BB962C8B-B14F-4D97-AF65-F5344CB8AC3E}">
        <p14:creationId xmlns:p14="http://schemas.microsoft.com/office/powerpoint/2010/main" val="932560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113C1C-2065-443A-845F-EE82C0FEFE92}" type="slidenum">
              <a:rPr lang="en-US" smtClean="0"/>
              <a:pPr>
                <a:defRPr/>
              </a:pPr>
              <a:t>‹#›</a:t>
            </a:fld>
            <a:endParaRPr lang="en-US"/>
          </a:p>
        </p:txBody>
      </p:sp>
    </p:spTree>
    <p:extLst>
      <p:ext uri="{BB962C8B-B14F-4D97-AF65-F5344CB8AC3E}">
        <p14:creationId xmlns:p14="http://schemas.microsoft.com/office/powerpoint/2010/main" val="3421137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6FA8-A42E-9923-14E1-8CDB2C4C4C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669BCE79-5A3B-5AB5-14C1-DB6A235708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96AACA-6E98-D056-F969-4C7EFCB90BF1}"/>
              </a:ext>
            </a:extLst>
          </p:cNvPr>
          <p:cNvSpPr>
            <a:spLocks noGrp="1"/>
          </p:cNvSpPr>
          <p:nvPr>
            <p:ph type="dt" sz="half" idx="10"/>
          </p:nvPr>
        </p:nvSpPr>
        <p:spPr/>
        <p:txBody>
          <a:bodyPr/>
          <a:lstStyle/>
          <a:p>
            <a:fld id="{9E4C77F3-C9BE-40A5-92F9-624FFF158611}" type="datetimeFigureOut">
              <a:rPr lang="en-PK" smtClean="0"/>
              <a:t>02/13/2024</a:t>
            </a:fld>
            <a:endParaRPr lang="en-PK"/>
          </a:p>
        </p:txBody>
      </p:sp>
      <p:sp>
        <p:nvSpPr>
          <p:cNvPr id="5" name="Footer Placeholder 4">
            <a:extLst>
              <a:ext uri="{FF2B5EF4-FFF2-40B4-BE49-F238E27FC236}">
                <a16:creationId xmlns:a16="http://schemas.microsoft.com/office/drawing/2014/main" id="{D05F4537-52BD-2A91-A0AF-FB0A20F228A0}"/>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40C76D6B-670E-55A1-EF92-8A5AC558EB67}"/>
              </a:ext>
            </a:extLst>
          </p:cNvPr>
          <p:cNvSpPr>
            <a:spLocks noGrp="1"/>
          </p:cNvSpPr>
          <p:nvPr>
            <p:ph type="sldNum" sz="quarter" idx="12"/>
          </p:nvPr>
        </p:nvSpPr>
        <p:spPr/>
        <p:txBody>
          <a:bodyPr/>
          <a:lstStyle/>
          <a:p>
            <a:fld id="{E9CD096D-65E7-4EE0-B48F-6ADBD0977657}" type="slidenum">
              <a:rPr lang="en-PK" smtClean="0"/>
              <a:t>‹#›</a:t>
            </a:fld>
            <a:endParaRPr lang="en-PK"/>
          </a:p>
        </p:txBody>
      </p:sp>
    </p:spTree>
    <p:extLst>
      <p:ext uri="{BB962C8B-B14F-4D97-AF65-F5344CB8AC3E}">
        <p14:creationId xmlns:p14="http://schemas.microsoft.com/office/powerpoint/2010/main" val="2561781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D7FC6-8085-E4E0-BE0C-31CAE03F60CD}"/>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FFE87BE1-0B3F-BB4B-30A1-C48EBA29BE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5A0E82A7-0D4E-80EE-080F-E69DE0D50D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448C165F-1F45-7B4F-BCA2-815A3199BB4A}"/>
              </a:ext>
            </a:extLst>
          </p:cNvPr>
          <p:cNvSpPr>
            <a:spLocks noGrp="1"/>
          </p:cNvSpPr>
          <p:nvPr>
            <p:ph type="dt" sz="half" idx="10"/>
          </p:nvPr>
        </p:nvSpPr>
        <p:spPr/>
        <p:txBody>
          <a:bodyPr/>
          <a:lstStyle/>
          <a:p>
            <a:fld id="{9E4C77F3-C9BE-40A5-92F9-624FFF158611}" type="datetimeFigureOut">
              <a:rPr lang="en-PK" smtClean="0"/>
              <a:t>02/13/2024</a:t>
            </a:fld>
            <a:endParaRPr lang="en-PK"/>
          </a:p>
        </p:txBody>
      </p:sp>
      <p:sp>
        <p:nvSpPr>
          <p:cNvPr id="6" name="Footer Placeholder 5">
            <a:extLst>
              <a:ext uri="{FF2B5EF4-FFF2-40B4-BE49-F238E27FC236}">
                <a16:creationId xmlns:a16="http://schemas.microsoft.com/office/drawing/2014/main" id="{5CDD8E8E-A064-4A56-0901-6A3D9D9D05B7}"/>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FC31EA24-B311-C3D1-BCD5-09FA35B72E9E}"/>
              </a:ext>
            </a:extLst>
          </p:cNvPr>
          <p:cNvSpPr>
            <a:spLocks noGrp="1"/>
          </p:cNvSpPr>
          <p:nvPr>
            <p:ph type="sldNum" sz="quarter" idx="12"/>
          </p:nvPr>
        </p:nvSpPr>
        <p:spPr/>
        <p:txBody>
          <a:bodyPr/>
          <a:lstStyle/>
          <a:p>
            <a:fld id="{E9CD096D-65E7-4EE0-B48F-6ADBD0977657}" type="slidenum">
              <a:rPr lang="en-PK" smtClean="0"/>
              <a:t>‹#›</a:t>
            </a:fld>
            <a:endParaRPr lang="en-PK"/>
          </a:p>
        </p:txBody>
      </p:sp>
    </p:spTree>
    <p:extLst>
      <p:ext uri="{BB962C8B-B14F-4D97-AF65-F5344CB8AC3E}">
        <p14:creationId xmlns:p14="http://schemas.microsoft.com/office/powerpoint/2010/main" val="1887500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65938-563C-4211-9167-8440C2323C85}"/>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3607666D-32F8-F99C-74BC-6E0F22BA0F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BE248D-2041-071F-5303-70145B42C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C7E5DFFC-CF15-DF5E-DCDE-85767D108E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3EAE7B-571B-C391-F0AD-64EB5370D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C8F5B847-279D-2152-3C1C-14CD6359FD8F}"/>
              </a:ext>
            </a:extLst>
          </p:cNvPr>
          <p:cNvSpPr>
            <a:spLocks noGrp="1"/>
          </p:cNvSpPr>
          <p:nvPr>
            <p:ph type="dt" sz="half" idx="10"/>
          </p:nvPr>
        </p:nvSpPr>
        <p:spPr/>
        <p:txBody>
          <a:bodyPr/>
          <a:lstStyle/>
          <a:p>
            <a:fld id="{9E4C77F3-C9BE-40A5-92F9-624FFF158611}" type="datetimeFigureOut">
              <a:rPr lang="en-PK" smtClean="0"/>
              <a:t>02/13/2024</a:t>
            </a:fld>
            <a:endParaRPr lang="en-PK"/>
          </a:p>
        </p:txBody>
      </p:sp>
      <p:sp>
        <p:nvSpPr>
          <p:cNvPr id="8" name="Footer Placeholder 7">
            <a:extLst>
              <a:ext uri="{FF2B5EF4-FFF2-40B4-BE49-F238E27FC236}">
                <a16:creationId xmlns:a16="http://schemas.microsoft.com/office/drawing/2014/main" id="{C825FEBE-DAA1-C0D8-38F7-627EDDC0CA21}"/>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5AC5D9D8-4ECC-6E2C-BB2C-3C14129DF0EB}"/>
              </a:ext>
            </a:extLst>
          </p:cNvPr>
          <p:cNvSpPr>
            <a:spLocks noGrp="1"/>
          </p:cNvSpPr>
          <p:nvPr>
            <p:ph type="sldNum" sz="quarter" idx="12"/>
          </p:nvPr>
        </p:nvSpPr>
        <p:spPr/>
        <p:txBody>
          <a:bodyPr/>
          <a:lstStyle/>
          <a:p>
            <a:fld id="{E9CD096D-65E7-4EE0-B48F-6ADBD0977657}" type="slidenum">
              <a:rPr lang="en-PK" smtClean="0"/>
              <a:t>‹#›</a:t>
            </a:fld>
            <a:endParaRPr lang="en-PK"/>
          </a:p>
        </p:txBody>
      </p:sp>
    </p:spTree>
    <p:extLst>
      <p:ext uri="{BB962C8B-B14F-4D97-AF65-F5344CB8AC3E}">
        <p14:creationId xmlns:p14="http://schemas.microsoft.com/office/powerpoint/2010/main" val="328673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AC1B-37D9-87CD-A22C-85D1606E1578}"/>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59655FAA-F5D5-88EE-AAE4-8CAE6C2AE8F3}"/>
              </a:ext>
            </a:extLst>
          </p:cNvPr>
          <p:cNvSpPr>
            <a:spLocks noGrp="1"/>
          </p:cNvSpPr>
          <p:nvPr>
            <p:ph type="dt" sz="half" idx="10"/>
          </p:nvPr>
        </p:nvSpPr>
        <p:spPr/>
        <p:txBody>
          <a:bodyPr/>
          <a:lstStyle/>
          <a:p>
            <a:fld id="{9E4C77F3-C9BE-40A5-92F9-624FFF158611}" type="datetimeFigureOut">
              <a:rPr lang="en-PK" smtClean="0"/>
              <a:t>02/13/2024</a:t>
            </a:fld>
            <a:endParaRPr lang="en-PK"/>
          </a:p>
        </p:txBody>
      </p:sp>
      <p:sp>
        <p:nvSpPr>
          <p:cNvPr id="4" name="Footer Placeholder 3">
            <a:extLst>
              <a:ext uri="{FF2B5EF4-FFF2-40B4-BE49-F238E27FC236}">
                <a16:creationId xmlns:a16="http://schemas.microsoft.com/office/drawing/2014/main" id="{1F99E541-54C8-0C6B-7A8F-1CBD6565ED5A}"/>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F533117B-DF8E-4CE1-D164-957794612937}"/>
              </a:ext>
            </a:extLst>
          </p:cNvPr>
          <p:cNvSpPr>
            <a:spLocks noGrp="1"/>
          </p:cNvSpPr>
          <p:nvPr>
            <p:ph type="sldNum" sz="quarter" idx="12"/>
          </p:nvPr>
        </p:nvSpPr>
        <p:spPr/>
        <p:txBody>
          <a:bodyPr/>
          <a:lstStyle/>
          <a:p>
            <a:fld id="{E9CD096D-65E7-4EE0-B48F-6ADBD0977657}" type="slidenum">
              <a:rPr lang="en-PK" smtClean="0"/>
              <a:t>‹#›</a:t>
            </a:fld>
            <a:endParaRPr lang="en-PK"/>
          </a:p>
        </p:txBody>
      </p:sp>
    </p:spTree>
    <p:extLst>
      <p:ext uri="{BB962C8B-B14F-4D97-AF65-F5344CB8AC3E}">
        <p14:creationId xmlns:p14="http://schemas.microsoft.com/office/powerpoint/2010/main" val="1415959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8063D8-E571-9D12-28E2-222FA949985A}"/>
              </a:ext>
            </a:extLst>
          </p:cNvPr>
          <p:cNvSpPr>
            <a:spLocks noGrp="1"/>
          </p:cNvSpPr>
          <p:nvPr>
            <p:ph type="dt" sz="half" idx="10"/>
          </p:nvPr>
        </p:nvSpPr>
        <p:spPr/>
        <p:txBody>
          <a:bodyPr/>
          <a:lstStyle/>
          <a:p>
            <a:fld id="{9E4C77F3-C9BE-40A5-92F9-624FFF158611}" type="datetimeFigureOut">
              <a:rPr lang="en-PK" smtClean="0"/>
              <a:t>02/13/2024</a:t>
            </a:fld>
            <a:endParaRPr lang="en-PK"/>
          </a:p>
        </p:txBody>
      </p:sp>
      <p:sp>
        <p:nvSpPr>
          <p:cNvPr id="3" name="Footer Placeholder 2">
            <a:extLst>
              <a:ext uri="{FF2B5EF4-FFF2-40B4-BE49-F238E27FC236}">
                <a16:creationId xmlns:a16="http://schemas.microsoft.com/office/drawing/2014/main" id="{2BB94247-4492-3B68-7B27-03167657487A}"/>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0DAC37EE-5639-B281-5D6B-CFB0764DA451}"/>
              </a:ext>
            </a:extLst>
          </p:cNvPr>
          <p:cNvSpPr>
            <a:spLocks noGrp="1"/>
          </p:cNvSpPr>
          <p:nvPr>
            <p:ph type="sldNum" sz="quarter" idx="12"/>
          </p:nvPr>
        </p:nvSpPr>
        <p:spPr/>
        <p:txBody>
          <a:bodyPr/>
          <a:lstStyle/>
          <a:p>
            <a:fld id="{E9CD096D-65E7-4EE0-B48F-6ADBD0977657}" type="slidenum">
              <a:rPr lang="en-PK" smtClean="0"/>
              <a:t>‹#›</a:t>
            </a:fld>
            <a:endParaRPr lang="en-PK"/>
          </a:p>
        </p:txBody>
      </p:sp>
    </p:spTree>
    <p:extLst>
      <p:ext uri="{BB962C8B-B14F-4D97-AF65-F5344CB8AC3E}">
        <p14:creationId xmlns:p14="http://schemas.microsoft.com/office/powerpoint/2010/main" val="1747487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AA45A-0A65-6E2D-530E-F7B4D4FB8D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605C7042-53BB-A53D-01A8-04D2A62857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FB2A2BC5-72AA-903A-5B28-91EE46C163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43CC21-01AF-D447-089A-D42236D31FAF}"/>
              </a:ext>
            </a:extLst>
          </p:cNvPr>
          <p:cNvSpPr>
            <a:spLocks noGrp="1"/>
          </p:cNvSpPr>
          <p:nvPr>
            <p:ph type="dt" sz="half" idx="10"/>
          </p:nvPr>
        </p:nvSpPr>
        <p:spPr/>
        <p:txBody>
          <a:bodyPr/>
          <a:lstStyle/>
          <a:p>
            <a:fld id="{9E4C77F3-C9BE-40A5-92F9-624FFF158611}" type="datetimeFigureOut">
              <a:rPr lang="en-PK" smtClean="0"/>
              <a:t>02/13/2024</a:t>
            </a:fld>
            <a:endParaRPr lang="en-PK"/>
          </a:p>
        </p:txBody>
      </p:sp>
      <p:sp>
        <p:nvSpPr>
          <p:cNvPr id="6" name="Footer Placeholder 5">
            <a:extLst>
              <a:ext uri="{FF2B5EF4-FFF2-40B4-BE49-F238E27FC236}">
                <a16:creationId xmlns:a16="http://schemas.microsoft.com/office/drawing/2014/main" id="{10F2AFB6-8C66-FB04-501B-5609781B8D80}"/>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8F2185A0-F7D9-EE8C-E825-631F561FF195}"/>
              </a:ext>
            </a:extLst>
          </p:cNvPr>
          <p:cNvSpPr>
            <a:spLocks noGrp="1"/>
          </p:cNvSpPr>
          <p:nvPr>
            <p:ph type="sldNum" sz="quarter" idx="12"/>
          </p:nvPr>
        </p:nvSpPr>
        <p:spPr/>
        <p:txBody>
          <a:bodyPr/>
          <a:lstStyle/>
          <a:p>
            <a:fld id="{E9CD096D-65E7-4EE0-B48F-6ADBD0977657}" type="slidenum">
              <a:rPr lang="en-PK" smtClean="0"/>
              <a:t>‹#›</a:t>
            </a:fld>
            <a:endParaRPr lang="en-PK"/>
          </a:p>
        </p:txBody>
      </p:sp>
    </p:spTree>
    <p:extLst>
      <p:ext uri="{BB962C8B-B14F-4D97-AF65-F5344CB8AC3E}">
        <p14:creationId xmlns:p14="http://schemas.microsoft.com/office/powerpoint/2010/main" val="2487434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C2A21-4B66-33FF-DE02-FD2450DDD6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E5533D9F-8D42-20BC-8315-88A13651C1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68816EF8-95D1-043A-03DD-BD9CBDAC9C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76127E-1AB5-64E7-46D9-C6ACFD488741}"/>
              </a:ext>
            </a:extLst>
          </p:cNvPr>
          <p:cNvSpPr>
            <a:spLocks noGrp="1"/>
          </p:cNvSpPr>
          <p:nvPr>
            <p:ph type="dt" sz="half" idx="10"/>
          </p:nvPr>
        </p:nvSpPr>
        <p:spPr/>
        <p:txBody>
          <a:bodyPr/>
          <a:lstStyle/>
          <a:p>
            <a:fld id="{9E4C77F3-C9BE-40A5-92F9-624FFF158611}" type="datetimeFigureOut">
              <a:rPr lang="en-PK" smtClean="0"/>
              <a:t>02/13/2024</a:t>
            </a:fld>
            <a:endParaRPr lang="en-PK"/>
          </a:p>
        </p:txBody>
      </p:sp>
      <p:sp>
        <p:nvSpPr>
          <p:cNvPr id="6" name="Footer Placeholder 5">
            <a:extLst>
              <a:ext uri="{FF2B5EF4-FFF2-40B4-BE49-F238E27FC236}">
                <a16:creationId xmlns:a16="http://schemas.microsoft.com/office/drawing/2014/main" id="{87022CE7-967D-DE78-8650-59A169289EBE}"/>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9DDACA5B-2F14-0B65-25D4-E313B5E8FA6B}"/>
              </a:ext>
            </a:extLst>
          </p:cNvPr>
          <p:cNvSpPr>
            <a:spLocks noGrp="1"/>
          </p:cNvSpPr>
          <p:nvPr>
            <p:ph type="sldNum" sz="quarter" idx="12"/>
          </p:nvPr>
        </p:nvSpPr>
        <p:spPr/>
        <p:txBody>
          <a:bodyPr/>
          <a:lstStyle/>
          <a:p>
            <a:fld id="{E9CD096D-65E7-4EE0-B48F-6ADBD0977657}" type="slidenum">
              <a:rPr lang="en-PK" smtClean="0"/>
              <a:t>‹#›</a:t>
            </a:fld>
            <a:endParaRPr lang="en-PK"/>
          </a:p>
        </p:txBody>
      </p:sp>
    </p:spTree>
    <p:extLst>
      <p:ext uri="{BB962C8B-B14F-4D97-AF65-F5344CB8AC3E}">
        <p14:creationId xmlns:p14="http://schemas.microsoft.com/office/powerpoint/2010/main" val="1778003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A9560F-A4A4-9D7C-19C0-FCB5E553BA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3DBF43D6-B4D2-1FEA-1A19-422ADACEEC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56EB4EFB-CC53-780C-8213-58FE170BCF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4C77F3-C9BE-40A5-92F9-624FFF158611}" type="datetimeFigureOut">
              <a:rPr lang="en-PK" smtClean="0"/>
              <a:t>02/13/2024</a:t>
            </a:fld>
            <a:endParaRPr lang="en-PK"/>
          </a:p>
        </p:txBody>
      </p:sp>
      <p:sp>
        <p:nvSpPr>
          <p:cNvPr id="5" name="Footer Placeholder 4">
            <a:extLst>
              <a:ext uri="{FF2B5EF4-FFF2-40B4-BE49-F238E27FC236}">
                <a16:creationId xmlns:a16="http://schemas.microsoft.com/office/drawing/2014/main" id="{8DF2AC49-391F-1354-5DEB-E93A4913E3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EC97BB27-E8F6-DCD4-3F77-E68AB3A4F8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CD096D-65E7-4EE0-B48F-6ADBD0977657}" type="slidenum">
              <a:rPr lang="en-PK" smtClean="0"/>
              <a:t>‹#›</a:t>
            </a:fld>
            <a:endParaRPr lang="en-PK"/>
          </a:p>
        </p:txBody>
      </p:sp>
    </p:spTree>
    <p:extLst>
      <p:ext uri="{BB962C8B-B14F-4D97-AF65-F5344CB8AC3E}">
        <p14:creationId xmlns:p14="http://schemas.microsoft.com/office/powerpoint/2010/main" val="1774896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68579" tIns="34289" rIns="68579" bIns="34289"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defRPr sz="1467">
                <a:latin typeface="Palatino"/>
                <a:cs typeface="Palatino"/>
              </a:defRPr>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ctr">
              <a:defRPr sz="1467">
                <a:latin typeface="Palatino"/>
                <a:cs typeface="Palatino"/>
              </a:defRPr>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r">
              <a:defRPr sz="1467">
                <a:latin typeface="Palatino"/>
                <a:cs typeface="Palatino"/>
              </a:defRPr>
            </a:lvl1pPr>
          </a:lstStyle>
          <a:p>
            <a:pPr>
              <a:defRPr/>
            </a:pPr>
            <a:fld id="{529FA7E6-6E6F-4B77-AE36-D459A899DDD1}" type="slidenum">
              <a:rPr lang="en-US" smtClean="0"/>
              <a:pPr>
                <a:defRPr/>
              </a:pPr>
              <a:t>‹#›</a:t>
            </a:fld>
            <a:endParaRPr lang="en-US"/>
          </a:p>
        </p:txBody>
      </p:sp>
      <p:cxnSp>
        <p:nvCxnSpPr>
          <p:cNvPr id="3" name="Straight Connector 2"/>
          <p:cNvCxnSpPr/>
          <p:nvPr/>
        </p:nvCxnSpPr>
        <p:spPr>
          <a:xfrm>
            <a:off x="304800" y="1092200"/>
            <a:ext cx="11379200" cy="0"/>
          </a:xfrm>
          <a:prstGeom prst="line">
            <a:avLst/>
          </a:prstGeom>
          <a:ln w="12700" cmpd="sng">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08933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4400">
          <a:solidFill>
            <a:schemeClr val="tx2"/>
          </a:solidFill>
          <a:latin typeface="Palatino"/>
          <a:ea typeface="+mj-ea"/>
          <a:cs typeface="Palatino"/>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Courier New"/>
        <a:buChar char="o"/>
        <a:defRPr sz="3200">
          <a:solidFill>
            <a:schemeClr val="tx1"/>
          </a:solidFill>
          <a:latin typeface="Palatino"/>
          <a:ea typeface="+mn-ea"/>
          <a:cs typeface="Palatino"/>
        </a:defRPr>
      </a:lvl1pPr>
      <a:lvl2pPr marL="742913" indent="-285737" algn="l" rtl="0" eaLnBrk="1" fontAlgn="base" hangingPunct="1">
        <a:spcBef>
          <a:spcPct val="20000"/>
        </a:spcBef>
        <a:spcAft>
          <a:spcPct val="0"/>
        </a:spcAft>
        <a:buClr>
          <a:schemeClr val="tx1"/>
        </a:buClr>
        <a:buFont typeface="Courier New"/>
        <a:buChar char="o"/>
        <a:defRPr sz="2800">
          <a:solidFill>
            <a:schemeClr val="tx1">
              <a:lumMod val="75000"/>
              <a:lumOff val="25000"/>
            </a:schemeClr>
          </a:solidFill>
          <a:latin typeface="Palatino"/>
          <a:cs typeface="Palatino"/>
        </a:defRPr>
      </a:lvl2pPr>
      <a:lvl3pPr marL="1142942" indent="-228589" algn="l" rtl="0" eaLnBrk="1" fontAlgn="base" hangingPunct="1">
        <a:spcBef>
          <a:spcPct val="20000"/>
        </a:spcBef>
        <a:spcAft>
          <a:spcPct val="0"/>
        </a:spcAft>
        <a:buClr>
          <a:schemeClr val="accent2"/>
        </a:buClr>
        <a:buFont typeface="Courier New"/>
        <a:buChar char="o"/>
        <a:defRPr sz="2400">
          <a:solidFill>
            <a:schemeClr val="tx1">
              <a:lumMod val="75000"/>
              <a:lumOff val="25000"/>
            </a:schemeClr>
          </a:solidFill>
          <a:latin typeface="Palatino"/>
          <a:cs typeface="Palatino"/>
        </a:defRPr>
      </a:lvl3pPr>
      <a:lvl4pPr marL="1600120" indent="-228589" algn="l" rtl="0" eaLnBrk="1" fontAlgn="base" hangingPunct="1">
        <a:spcBef>
          <a:spcPct val="20000"/>
        </a:spcBef>
        <a:spcAft>
          <a:spcPct val="0"/>
        </a:spcAft>
        <a:buClr>
          <a:schemeClr val="tx1"/>
        </a:buClr>
        <a:buFont typeface="Courier New"/>
        <a:buChar char="o"/>
        <a:defRPr sz="2000">
          <a:solidFill>
            <a:schemeClr val="tx1">
              <a:lumMod val="75000"/>
              <a:lumOff val="25000"/>
            </a:schemeClr>
          </a:solidFill>
          <a:latin typeface="Palatino"/>
          <a:cs typeface="Palatino"/>
        </a:defRPr>
      </a:lvl4pPr>
      <a:lvl5pPr marL="2057298" indent="-228589" algn="l" rtl="0" eaLnBrk="1" fontAlgn="base" hangingPunct="1">
        <a:spcBef>
          <a:spcPct val="20000"/>
        </a:spcBef>
        <a:spcAft>
          <a:spcPct val="0"/>
        </a:spcAft>
        <a:buClr>
          <a:schemeClr val="accent2"/>
        </a:buClr>
        <a:buFont typeface="Courier New"/>
        <a:buChar char="o"/>
        <a:defRPr sz="2000">
          <a:solidFill>
            <a:schemeClr val="tx1">
              <a:lumMod val="75000"/>
              <a:lumOff val="25000"/>
            </a:schemeClr>
          </a:solidFill>
          <a:latin typeface="Palatino"/>
          <a:cs typeface="Palatino"/>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867" kern="1200">
          <a:solidFill>
            <a:schemeClr val="tx1"/>
          </a:solidFill>
          <a:latin typeface="+mn-lt"/>
          <a:ea typeface="+mn-ea"/>
          <a:cs typeface="+mn-cs"/>
        </a:defRPr>
      </a:lvl1pPr>
      <a:lvl2pPr marL="457178" algn="l" defTabSz="914354" rtl="0" eaLnBrk="1" latinLnBrk="0" hangingPunct="1">
        <a:defRPr sz="1867" kern="1200">
          <a:solidFill>
            <a:schemeClr val="tx1"/>
          </a:solidFill>
          <a:latin typeface="+mn-lt"/>
          <a:ea typeface="+mn-ea"/>
          <a:cs typeface="+mn-cs"/>
        </a:defRPr>
      </a:lvl2pPr>
      <a:lvl3pPr marL="914354" algn="l" defTabSz="914354" rtl="0" eaLnBrk="1" latinLnBrk="0" hangingPunct="1">
        <a:defRPr sz="1867" kern="1200">
          <a:solidFill>
            <a:schemeClr val="tx1"/>
          </a:solidFill>
          <a:latin typeface="+mn-lt"/>
          <a:ea typeface="+mn-ea"/>
          <a:cs typeface="+mn-cs"/>
        </a:defRPr>
      </a:lvl3pPr>
      <a:lvl4pPr marL="1371532" algn="l" defTabSz="914354" rtl="0" eaLnBrk="1" latinLnBrk="0" hangingPunct="1">
        <a:defRPr sz="1867" kern="1200">
          <a:solidFill>
            <a:schemeClr val="tx1"/>
          </a:solidFill>
          <a:latin typeface="+mn-lt"/>
          <a:ea typeface="+mn-ea"/>
          <a:cs typeface="+mn-cs"/>
        </a:defRPr>
      </a:lvl4pPr>
      <a:lvl5pPr marL="1828709" algn="l" defTabSz="914354" rtl="0" eaLnBrk="1" latinLnBrk="0" hangingPunct="1">
        <a:defRPr sz="1867" kern="1200">
          <a:solidFill>
            <a:schemeClr val="tx1"/>
          </a:solidFill>
          <a:latin typeface="+mn-lt"/>
          <a:ea typeface="+mn-ea"/>
          <a:cs typeface="+mn-cs"/>
        </a:defRPr>
      </a:lvl5pPr>
      <a:lvl6pPr marL="2285886" algn="l" defTabSz="914354" rtl="0" eaLnBrk="1" latinLnBrk="0" hangingPunct="1">
        <a:defRPr sz="1867" kern="1200">
          <a:solidFill>
            <a:schemeClr val="tx1"/>
          </a:solidFill>
          <a:latin typeface="+mn-lt"/>
          <a:ea typeface="+mn-ea"/>
          <a:cs typeface="+mn-cs"/>
        </a:defRPr>
      </a:lvl6pPr>
      <a:lvl7pPr marL="2743062" algn="l" defTabSz="914354" rtl="0" eaLnBrk="1" latinLnBrk="0" hangingPunct="1">
        <a:defRPr sz="1867" kern="1200">
          <a:solidFill>
            <a:schemeClr val="tx1"/>
          </a:solidFill>
          <a:latin typeface="+mn-lt"/>
          <a:ea typeface="+mn-ea"/>
          <a:cs typeface="+mn-cs"/>
        </a:defRPr>
      </a:lvl7pPr>
      <a:lvl8pPr marL="3200240" algn="l" defTabSz="914354" rtl="0" eaLnBrk="1" latinLnBrk="0" hangingPunct="1">
        <a:defRPr sz="1867" kern="1200">
          <a:solidFill>
            <a:schemeClr val="tx1"/>
          </a:solidFill>
          <a:latin typeface="+mn-lt"/>
          <a:ea typeface="+mn-ea"/>
          <a:cs typeface="+mn-cs"/>
        </a:defRPr>
      </a:lvl8pPr>
      <a:lvl9pPr marL="3657418" algn="l" defTabSz="914354"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tiff"/></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hyperlink" Target="https://play.aidungeon.io/" TargetMode="External"/><Relationship Id="rId3" Type="http://schemas.openxmlformats.org/officeDocument/2006/relationships/image" Target="../media/image14.png"/><Relationship Id="rId7"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www.extremetech.com/wp-content/uploads/2012/03/1791712.jpeg"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1.bin"/><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2.bin"/><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www.nvidia.com/en-us/glossary/data-science/generative-ai/" TargetMode="External"/><Relationship Id="rId2" Type="http://schemas.openxmlformats.org/officeDocument/2006/relationships/hyperlink" Target="https://encord.com/blog/foundation-models/" TargetMode="Externa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www.coursera.org/articles/what-is-deep-learning" TargetMode="External"/><Relationship Id="rId2" Type="http://schemas.openxmlformats.org/officeDocument/2006/relationships/hyperlink" Target="https://www.coursera.org/articles/what-is-machine-learning" TargetMode="External"/><Relationship Id="rId1" Type="http://schemas.openxmlformats.org/officeDocument/2006/relationships/slideLayout" Target="../slideLayouts/slideLayout13.xml"/><Relationship Id="rId4" Type="http://schemas.openxmlformats.org/officeDocument/2006/relationships/hyperlink" Target="https://www.coursera.org/articles/natural-language-processin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ww.coursera.org/articles/machine-learning-models" TargetMode="External"/><Relationship Id="rId2" Type="http://schemas.openxmlformats.org/officeDocument/2006/relationships/hyperlink" Target="https://www.coursera.org/articles/machine-learning-algorithms" TargetMode="External"/><Relationship Id="rId1" Type="http://schemas.openxmlformats.org/officeDocument/2006/relationships/slideLayout" Target="../slideLayouts/slideLayout13.xml"/><Relationship Id="rId4" Type="http://schemas.openxmlformats.org/officeDocument/2006/relationships/hyperlink" Target="https://www.coursera.org/articles/chatgp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AEDDC-2204-3080-EC26-A05E07E7E9BF}"/>
              </a:ext>
            </a:extLst>
          </p:cNvPr>
          <p:cNvSpPr>
            <a:spLocks noGrp="1"/>
          </p:cNvSpPr>
          <p:nvPr>
            <p:ph type="ctrTitle"/>
          </p:nvPr>
        </p:nvSpPr>
        <p:spPr>
          <a:xfrm>
            <a:off x="2037347" y="852617"/>
            <a:ext cx="9144000" cy="2576384"/>
          </a:xfrm>
        </p:spPr>
        <p:txBody>
          <a:bodyPr/>
          <a:lstStyle/>
          <a:p>
            <a:r>
              <a:rPr lang="en-US" dirty="0"/>
              <a:t>Artificial Intelligence</a:t>
            </a:r>
            <a:endParaRPr lang="en-PK" dirty="0"/>
          </a:p>
        </p:txBody>
      </p:sp>
      <p:sp>
        <p:nvSpPr>
          <p:cNvPr id="3" name="Subtitle 2">
            <a:extLst>
              <a:ext uri="{FF2B5EF4-FFF2-40B4-BE49-F238E27FC236}">
                <a16:creationId xmlns:a16="http://schemas.microsoft.com/office/drawing/2014/main" id="{C4D38F06-DAB8-09E3-BA18-2601763604DA}"/>
              </a:ext>
            </a:extLst>
          </p:cNvPr>
          <p:cNvSpPr>
            <a:spLocks noGrp="1"/>
          </p:cNvSpPr>
          <p:nvPr>
            <p:ph type="subTitle" idx="1"/>
          </p:nvPr>
        </p:nvSpPr>
        <p:spPr/>
        <p:txBody>
          <a:bodyPr>
            <a:normAutofit/>
          </a:bodyPr>
          <a:lstStyle/>
          <a:p>
            <a:r>
              <a:rPr lang="en-US" dirty="0"/>
              <a:t>Engr.  Faiz ul haque Zeya</a:t>
            </a:r>
          </a:p>
          <a:p>
            <a:r>
              <a:rPr lang="en-US" dirty="0"/>
              <a:t>Department of software engineering</a:t>
            </a:r>
          </a:p>
          <a:p>
            <a:r>
              <a:rPr lang="en-US" dirty="0"/>
              <a:t>BUKC.</a:t>
            </a:r>
          </a:p>
        </p:txBody>
      </p:sp>
    </p:spTree>
    <p:extLst>
      <p:ext uri="{BB962C8B-B14F-4D97-AF65-F5344CB8AC3E}">
        <p14:creationId xmlns:p14="http://schemas.microsoft.com/office/powerpoint/2010/main" val="4031259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79EF1-1B4D-3C3A-EAF5-FD76BF0AD7B0}"/>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DEF0B479-D72B-D66D-95DF-FE4E82FE3066}"/>
              </a:ext>
            </a:extLst>
          </p:cNvPr>
          <p:cNvSpPr>
            <a:spLocks noGrp="1"/>
          </p:cNvSpPr>
          <p:nvPr>
            <p:ph idx="1"/>
          </p:nvPr>
        </p:nvSpPr>
        <p:spPr/>
        <p:txBody>
          <a:bodyPr/>
          <a:lstStyle/>
          <a:p>
            <a:pPr algn="l"/>
            <a:r>
              <a:rPr lang="en-US" b="1" i="0" dirty="0">
                <a:solidFill>
                  <a:srgbClr val="1F1F1F"/>
                </a:solidFill>
                <a:effectLst/>
                <a:latin typeface="Source Sans Pro" panose="020B0503030403020204" pitchFamily="34" charset="0"/>
              </a:rPr>
              <a:t>4. Self-aware machines</a:t>
            </a:r>
          </a:p>
          <a:p>
            <a:pPr algn="l"/>
            <a:r>
              <a:rPr lang="en-US" b="0" i="0" dirty="0">
                <a:solidFill>
                  <a:srgbClr val="1F1F1F"/>
                </a:solidFill>
                <a:effectLst/>
                <a:latin typeface="Source Sans Pro" panose="020B0503030403020204" pitchFamily="34" charset="0"/>
              </a:rPr>
              <a:t>Machines with self-awareness are the theoretically most advanced type of AI and would possess an understanding of the world, others, and itself. This is what most people mean when they talk about achieving AGI. Currently, this is a far-off reality. </a:t>
            </a:r>
          </a:p>
          <a:p>
            <a:endParaRPr lang="en-PK" dirty="0"/>
          </a:p>
        </p:txBody>
      </p:sp>
    </p:spTree>
    <p:extLst>
      <p:ext uri="{BB962C8B-B14F-4D97-AF65-F5344CB8AC3E}">
        <p14:creationId xmlns:p14="http://schemas.microsoft.com/office/powerpoint/2010/main" val="284806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685801"/>
            <a:ext cx="12192000" cy="2800765"/>
          </a:xfrm>
          <a:prstGeom prst="rect">
            <a:avLst/>
          </a:prstGeom>
          <a:noFill/>
          <a:ln w="9525">
            <a:noFill/>
            <a:miter lim="800000"/>
            <a:headEnd/>
            <a:tailEnd/>
          </a:ln>
        </p:spPr>
        <p:txBody>
          <a:bodyPr wrap="square" lIns="91439" tIns="45719" rIns="91439" bIns="45719">
            <a:spAutoFit/>
          </a:bodyPr>
          <a:lstStyle/>
          <a:p>
            <a:pPr algn="ctr" defTabSz="1219170" fontAlgn="base">
              <a:spcBef>
                <a:spcPct val="0"/>
              </a:spcBef>
              <a:spcAft>
                <a:spcPct val="0"/>
              </a:spcAft>
            </a:pPr>
            <a:r>
              <a:rPr lang="en-US" sz="8800" dirty="0">
                <a:solidFill>
                  <a:srgbClr val="000000"/>
                </a:solidFill>
                <a:latin typeface="Palatino"/>
                <a:cs typeface="Palatino"/>
              </a:rPr>
              <a:t>Maximize Your</a:t>
            </a:r>
          </a:p>
          <a:p>
            <a:pPr algn="ctr" defTabSz="1219170" fontAlgn="base">
              <a:spcBef>
                <a:spcPct val="0"/>
              </a:spcBef>
              <a:spcAft>
                <a:spcPct val="0"/>
              </a:spcAft>
            </a:pPr>
            <a:r>
              <a:rPr lang="en-US" sz="8800" dirty="0">
                <a:solidFill>
                  <a:srgbClr val="000000"/>
                </a:solidFill>
                <a:latin typeface="Palatino"/>
                <a:cs typeface="Palatino"/>
              </a:rPr>
              <a:t>Expected Utility</a:t>
            </a:r>
          </a:p>
        </p:txBody>
      </p:sp>
      <p:pic>
        <p:nvPicPr>
          <p:cNvPr id="4" name="Picture 1"/>
          <p:cNvPicPr>
            <a:picLocks noChangeAspect="1" noChangeArrowheads="1"/>
          </p:cNvPicPr>
          <p:nvPr/>
        </p:nvPicPr>
        <p:blipFill>
          <a:blip r:embed="rId3" cstate="print"/>
          <a:srcRect/>
          <a:stretch>
            <a:fillRect/>
          </a:stretch>
        </p:blipFill>
        <p:spPr bwMode="auto">
          <a:xfrm>
            <a:off x="3890058" y="3604742"/>
            <a:ext cx="4411884" cy="2882900"/>
          </a:xfrm>
          <a:prstGeom prst="rect">
            <a:avLst/>
          </a:prstGeom>
          <a:noFill/>
          <a:ln w="9525">
            <a:noFill/>
            <a:miter lim="800000"/>
            <a:headEnd/>
            <a:tailEnd/>
          </a:ln>
          <a:effectLst/>
        </p:spPr>
      </p:pic>
    </p:spTree>
    <p:extLst>
      <p:ext uri="{BB962C8B-B14F-4D97-AF65-F5344CB8AC3E}">
        <p14:creationId xmlns:p14="http://schemas.microsoft.com/office/powerpoint/2010/main" val="384709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22" name="Picture 2" descr="http://upload.wikimedia.org/wikipedia/commons/thumb/1/1a/Gray728.svg/1000px-Gray728.svg.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97600" y="1600201"/>
            <a:ext cx="5486400" cy="3917289"/>
          </a:xfrm>
          <a:prstGeom prst="rect">
            <a:avLst/>
          </a:prstGeom>
          <a:noFill/>
        </p:spPr>
      </p:pic>
      <p:pic>
        <p:nvPicPr>
          <p:cNvPr id="6" name="Picture 3" descr="C:\Users\Dan\AppData\Local\Microsoft\Windows\Temporary Internet Files\Content.IE5\KK20J42Q\AboutTheBrain.png"/>
          <p:cNvPicPr preferRelativeResize="0">
            <a:picLocks noChangeArrowheads="1"/>
          </p:cNvPicPr>
          <p:nvPr/>
        </p:nvPicPr>
        <p:blipFill>
          <a:blip r:embed="rId4" cstate="print"/>
          <a:srcRect/>
          <a:stretch>
            <a:fillRect/>
          </a:stretch>
        </p:blipFill>
        <p:spPr bwMode="auto">
          <a:xfrm flipH="1">
            <a:off x="5916141" y="2407507"/>
            <a:ext cx="6705600" cy="5032500"/>
          </a:xfrm>
          <a:prstGeom prst="rect">
            <a:avLst/>
          </a:prstGeom>
          <a:noFill/>
        </p:spPr>
      </p:pic>
      <p:sp>
        <p:nvSpPr>
          <p:cNvPr id="14340" name="Rectangle 5"/>
          <p:cNvSpPr>
            <a:spLocks noGrp="1" noChangeArrowheads="1"/>
          </p:cNvSpPr>
          <p:nvPr>
            <p:ph type="title"/>
          </p:nvPr>
        </p:nvSpPr>
        <p:spPr/>
        <p:txBody>
          <a:bodyPr vert="horz" wrap="square" lIns="68579" tIns="34289" rIns="132077" bIns="34289" numCol="1" anchor="ctr" anchorCtr="0" compatLnSpc="1">
            <a:prstTxWarp prst="textNoShape">
              <a:avLst/>
            </a:prstTxWarp>
          </a:bodyPr>
          <a:lstStyle/>
          <a:p>
            <a:r>
              <a:rPr lang="en-US" dirty="0"/>
              <a:t>What About the Brain?</a:t>
            </a:r>
          </a:p>
        </p:txBody>
      </p:sp>
      <p:sp>
        <p:nvSpPr>
          <p:cNvPr id="5" name="Content Placeholder 2"/>
          <p:cNvSpPr txBox="1">
            <a:spLocks/>
          </p:cNvSpPr>
          <p:nvPr/>
        </p:nvSpPr>
        <p:spPr bwMode="auto">
          <a:xfrm>
            <a:off x="406400" y="1397001"/>
            <a:ext cx="5689600" cy="4729164"/>
          </a:xfrm>
          <a:prstGeom prst="rect">
            <a:avLst/>
          </a:prstGeom>
          <a:noFill/>
          <a:ln w="9525">
            <a:noFill/>
            <a:miter lim="800000"/>
            <a:headEnd/>
            <a:tailEnd/>
          </a:ln>
        </p:spPr>
        <p:txBody>
          <a:bodyPr vert="horz" wrap="square" lIns="91439" tIns="45719" rIns="91439" bIns="45719" numCol="1" anchor="t" anchorCtr="0" compatLnSpc="1">
            <a:prstTxWarp prst="textNoShape">
              <a:avLst/>
            </a:prstTxWarp>
          </a:bodyPr>
          <a:lstStyle/>
          <a:p>
            <a:pPr marL="342882" indent="-342882" defTabSz="1219170" eaLnBrk="0" fontAlgn="base" hangingPunct="0">
              <a:spcBef>
                <a:spcPct val="20000"/>
              </a:spcBef>
              <a:spcAft>
                <a:spcPct val="0"/>
              </a:spcAft>
              <a:buClr>
                <a:srgbClr val="333399"/>
              </a:buClr>
              <a:buFont typeface="Wingdings" pitchFamily="2" charset="2"/>
              <a:buChar char="§"/>
            </a:pPr>
            <a:r>
              <a:rPr lang="en-US" sz="2667" kern="0" dirty="0">
                <a:solidFill>
                  <a:srgbClr val="333399"/>
                </a:solidFill>
                <a:latin typeface="Palatino"/>
                <a:cs typeface="Palatino"/>
              </a:rPr>
              <a:t>Brains (human minds) are very good at making rational decisions, but not perfect</a:t>
            </a:r>
          </a:p>
          <a:p>
            <a:pPr marL="342882" indent="-342882" defTabSz="1219170" eaLnBrk="0" fontAlgn="base" hangingPunct="0">
              <a:spcBef>
                <a:spcPct val="20000"/>
              </a:spcBef>
              <a:spcAft>
                <a:spcPct val="0"/>
              </a:spcAft>
              <a:buClr>
                <a:srgbClr val="333399"/>
              </a:buClr>
              <a:buFont typeface="Wingdings" pitchFamily="2" charset="2"/>
              <a:buChar char="§"/>
            </a:pPr>
            <a:r>
              <a:rPr lang="en-US" sz="2667" kern="0" dirty="0">
                <a:solidFill>
                  <a:srgbClr val="333399"/>
                </a:solidFill>
                <a:latin typeface="Palatino"/>
                <a:cs typeface="Palatino"/>
              </a:rPr>
              <a:t>Brains aren’t as modular as software, so hard to reverse engineer!</a:t>
            </a:r>
          </a:p>
          <a:p>
            <a:pPr marL="342882" indent="-342882" defTabSz="1219170" eaLnBrk="0" fontAlgn="base" hangingPunct="0">
              <a:spcBef>
                <a:spcPct val="20000"/>
              </a:spcBef>
              <a:spcAft>
                <a:spcPct val="0"/>
              </a:spcAft>
              <a:buClr>
                <a:srgbClr val="333399"/>
              </a:buClr>
              <a:buFont typeface="Wingdings" pitchFamily="2" charset="2"/>
              <a:buChar char="§"/>
            </a:pPr>
            <a:r>
              <a:rPr lang="en-US" sz="2667" kern="0" dirty="0">
                <a:solidFill>
                  <a:srgbClr val="333399"/>
                </a:solidFill>
                <a:latin typeface="Palatino"/>
                <a:cs typeface="Palatino"/>
              </a:rPr>
              <a:t>“Brains are to intelligence as wings are to flight”</a:t>
            </a:r>
          </a:p>
          <a:p>
            <a:pPr marL="342882" indent="-342882" defTabSz="1219170" eaLnBrk="0" fontAlgn="base" hangingPunct="0">
              <a:spcBef>
                <a:spcPct val="20000"/>
              </a:spcBef>
              <a:spcAft>
                <a:spcPct val="0"/>
              </a:spcAft>
              <a:buClr>
                <a:srgbClr val="333399"/>
              </a:buClr>
              <a:buFont typeface="Wingdings" pitchFamily="2" charset="2"/>
              <a:buChar char="§"/>
            </a:pPr>
            <a:r>
              <a:rPr lang="en-US" sz="2667" kern="0" dirty="0">
                <a:solidFill>
                  <a:srgbClr val="333399"/>
                </a:solidFill>
                <a:latin typeface="Palatino"/>
                <a:cs typeface="Palatino"/>
              </a:rPr>
              <a:t>Lessons learned from the brain: memory and simulation are key to decision making</a:t>
            </a:r>
          </a:p>
        </p:txBody>
      </p:sp>
    </p:spTree>
    <p:extLst>
      <p:ext uri="{BB962C8B-B14F-4D97-AF65-F5344CB8AC3E}">
        <p14:creationId xmlns:p14="http://schemas.microsoft.com/office/powerpoint/2010/main" val="11469825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solidFill>
                  <a:schemeClr val="tx1"/>
                </a:solidFill>
              </a:rPr>
              <a:t>Sci-Fi AI?</a:t>
            </a:r>
          </a:p>
        </p:txBody>
      </p:sp>
      <p:pic>
        <p:nvPicPr>
          <p:cNvPr id="562180" name="Picture 4" descr="Artoo-c3po"/>
          <p:cNvPicPr>
            <a:picLocks noChangeAspect="1" noChangeArrowheads="1"/>
          </p:cNvPicPr>
          <p:nvPr/>
        </p:nvPicPr>
        <p:blipFill>
          <a:blip r:embed="rId3" cstate="print"/>
          <a:srcRect/>
          <a:stretch>
            <a:fillRect/>
          </a:stretch>
        </p:blipFill>
        <p:spPr bwMode="auto">
          <a:xfrm>
            <a:off x="0" y="1092199"/>
            <a:ext cx="3962400" cy="5823260"/>
          </a:xfrm>
          <a:prstGeom prst="rect">
            <a:avLst/>
          </a:prstGeom>
          <a:noFill/>
          <a:ln w="9525">
            <a:noFill/>
            <a:miter lim="800000"/>
            <a:headEnd/>
            <a:tailEnd/>
          </a:ln>
        </p:spPr>
      </p:pic>
      <p:pic>
        <p:nvPicPr>
          <p:cNvPr id="562182" name="Picture 6" descr="t3-94"/>
          <p:cNvPicPr>
            <a:picLocks noChangeAspect="1" noChangeArrowheads="1"/>
          </p:cNvPicPr>
          <p:nvPr/>
        </p:nvPicPr>
        <p:blipFill>
          <a:blip r:embed="rId4" cstate="print"/>
          <a:srcRect/>
          <a:stretch>
            <a:fillRect/>
          </a:stretch>
        </p:blipFill>
        <p:spPr bwMode="auto">
          <a:xfrm>
            <a:off x="3962400" y="1092200"/>
            <a:ext cx="3581400" cy="2030413"/>
          </a:xfrm>
          <a:prstGeom prst="rect">
            <a:avLst/>
          </a:prstGeom>
          <a:noFill/>
          <a:ln w="9525">
            <a:noFill/>
            <a:miter lim="800000"/>
            <a:headEnd/>
            <a:tailEnd/>
          </a:ln>
        </p:spPr>
      </p:pic>
      <p:pic>
        <p:nvPicPr>
          <p:cNvPr id="562184" name="Picture 8" descr="matrix-smith-dvd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962400" y="3124200"/>
            <a:ext cx="3581400" cy="1905000"/>
          </a:xfrm>
          <a:prstGeom prst="rect">
            <a:avLst/>
          </a:prstGeom>
          <a:noFill/>
          <a:ln w="9525">
            <a:noFill/>
            <a:miter lim="800000"/>
            <a:headEnd/>
            <a:tailEnd/>
          </a:ln>
        </p:spPr>
      </p:pic>
      <p:pic>
        <p:nvPicPr>
          <p:cNvPr id="7172" name="Picture 4" descr="http://images3.wikia.nocookie.net/__cb58379/half-life/en/images/d/d5/Glados_new_lair.jpg"/>
          <p:cNvPicPr>
            <a:picLocks noChangeAspect="1" noChangeArrowheads="1"/>
          </p:cNvPicPr>
          <p:nvPr/>
        </p:nvPicPr>
        <p:blipFill>
          <a:blip r:embed="rId6" cstate="print">
            <a:lum bright="20000" contrast="30000"/>
          </a:blip>
          <a:srcRect/>
          <a:stretch>
            <a:fillRect/>
          </a:stretch>
        </p:blipFill>
        <p:spPr bwMode="auto">
          <a:xfrm>
            <a:off x="7518400" y="5054600"/>
            <a:ext cx="2404533" cy="1803400"/>
          </a:xfrm>
          <a:prstGeom prst="rect">
            <a:avLst/>
          </a:prstGeom>
          <a:noFill/>
        </p:spPr>
      </p:pic>
      <p:pic>
        <p:nvPicPr>
          <p:cNvPr id="3" name="Picture 2"/>
          <p:cNvPicPr>
            <a:picLocks noChangeAspect="1"/>
          </p:cNvPicPr>
          <p:nvPr/>
        </p:nvPicPr>
        <p:blipFill rotWithShape="1">
          <a:blip r:embed="rId7"/>
          <a:srcRect l="11948" r="7575"/>
          <a:stretch/>
        </p:blipFill>
        <p:spPr>
          <a:xfrm>
            <a:off x="7518400" y="1092200"/>
            <a:ext cx="4790729" cy="3962400"/>
          </a:xfrm>
          <a:prstGeom prst="rect">
            <a:avLst/>
          </a:prstGeom>
        </p:spPr>
      </p:pic>
      <p:pic>
        <p:nvPicPr>
          <p:cNvPr id="4" name="Picture 3"/>
          <p:cNvPicPr>
            <a:picLocks noChangeAspect="1"/>
          </p:cNvPicPr>
          <p:nvPr/>
        </p:nvPicPr>
        <p:blipFill>
          <a:blip r:embed="rId8"/>
          <a:stretch>
            <a:fillRect/>
          </a:stretch>
        </p:blipFill>
        <p:spPr>
          <a:xfrm>
            <a:off x="9937749" y="5054600"/>
            <a:ext cx="2254251" cy="1803400"/>
          </a:xfrm>
          <a:prstGeom prst="rect">
            <a:avLst/>
          </a:prstGeom>
        </p:spPr>
      </p:pic>
      <p:pic>
        <p:nvPicPr>
          <p:cNvPr id="5" name="Picture 4">
            <a:extLst>
              <a:ext uri="{FF2B5EF4-FFF2-40B4-BE49-F238E27FC236}">
                <a16:creationId xmlns:a16="http://schemas.microsoft.com/office/drawing/2014/main" id="{D9497575-EE81-034D-B1F5-B5AF942AAF60}"/>
              </a:ext>
            </a:extLst>
          </p:cNvPr>
          <p:cNvPicPr>
            <a:picLocks noChangeAspect="1"/>
          </p:cNvPicPr>
          <p:nvPr/>
        </p:nvPicPr>
        <p:blipFill>
          <a:blip r:embed="rId9"/>
          <a:stretch>
            <a:fillRect/>
          </a:stretch>
        </p:blipFill>
        <p:spPr>
          <a:xfrm>
            <a:off x="3979341" y="4997141"/>
            <a:ext cx="3539056" cy="1860859"/>
          </a:xfrm>
          <a:prstGeom prst="rect">
            <a:avLst/>
          </a:prstGeom>
        </p:spPr>
      </p:pic>
    </p:spTree>
    <p:extLst>
      <p:ext uri="{BB962C8B-B14F-4D97-AF65-F5344CB8AC3E}">
        <p14:creationId xmlns:p14="http://schemas.microsoft.com/office/powerpoint/2010/main" val="177255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2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21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7DE6D5-31E7-C944-B449-4629E11F26B5}"/>
              </a:ext>
            </a:extLst>
          </p:cNvPr>
          <p:cNvPicPr>
            <a:picLocks noChangeAspect="1"/>
          </p:cNvPicPr>
          <p:nvPr/>
        </p:nvPicPr>
        <p:blipFill>
          <a:blip r:embed="rId3"/>
          <a:stretch>
            <a:fillRect/>
          </a:stretch>
        </p:blipFill>
        <p:spPr>
          <a:xfrm>
            <a:off x="-1" y="0"/>
            <a:ext cx="12192001" cy="6858000"/>
          </a:xfrm>
          <a:prstGeom prst="rect">
            <a:avLst/>
          </a:prstGeom>
        </p:spPr>
      </p:pic>
    </p:spTree>
    <p:extLst>
      <p:ext uri="{BB962C8B-B14F-4D97-AF65-F5344CB8AC3E}">
        <p14:creationId xmlns:p14="http://schemas.microsoft.com/office/powerpoint/2010/main" val="578759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8F0BA1-38D5-DB45-9F6C-FD90629DFCDD}"/>
              </a:ext>
            </a:extLst>
          </p:cNvPr>
          <p:cNvPicPr>
            <a:picLocks noChangeAspect="1"/>
          </p:cNvPicPr>
          <p:nvPr/>
        </p:nvPicPr>
        <p:blipFill>
          <a:blip r:embed="rId3"/>
          <a:stretch>
            <a:fillRect/>
          </a:stretch>
        </p:blipFill>
        <p:spPr>
          <a:xfrm>
            <a:off x="0" y="-1"/>
            <a:ext cx="12192000" cy="6941185"/>
          </a:xfrm>
          <a:prstGeom prst="rect">
            <a:avLst/>
          </a:prstGeom>
        </p:spPr>
      </p:pic>
    </p:spTree>
    <p:extLst>
      <p:ext uri="{BB962C8B-B14F-4D97-AF65-F5344CB8AC3E}">
        <p14:creationId xmlns:p14="http://schemas.microsoft.com/office/powerpoint/2010/main" val="1577851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idx="1"/>
          </p:nvPr>
        </p:nvSpPr>
        <p:spPr>
          <a:xfrm>
            <a:off x="457200" y="1378805"/>
            <a:ext cx="8534400" cy="4953000"/>
          </a:xfrm>
        </p:spPr>
        <p:txBody>
          <a:bodyPr/>
          <a:lstStyle/>
          <a:p>
            <a:pPr eaLnBrk="1" hangingPunct="1">
              <a:lnSpc>
                <a:spcPct val="80000"/>
              </a:lnSpc>
            </a:pPr>
            <a:r>
              <a:rPr lang="en-US" sz="2400" dirty="0"/>
              <a:t>Speech technologies (e.g. </a:t>
            </a:r>
            <a:r>
              <a:rPr lang="en-US" sz="2400" dirty="0" err="1"/>
              <a:t>Siri</a:t>
            </a:r>
            <a:r>
              <a:rPr lang="en-US" sz="2400" dirty="0"/>
              <a:t>)</a:t>
            </a:r>
          </a:p>
          <a:p>
            <a:pPr lvl="1" eaLnBrk="1" hangingPunct="1">
              <a:lnSpc>
                <a:spcPct val="80000"/>
              </a:lnSpc>
            </a:pPr>
            <a:r>
              <a:rPr lang="en-US" sz="2000" dirty="0"/>
              <a:t>Automatic speech recognition (ASR)</a:t>
            </a:r>
          </a:p>
          <a:p>
            <a:pPr lvl="1" eaLnBrk="1" hangingPunct="1">
              <a:lnSpc>
                <a:spcPct val="80000"/>
              </a:lnSpc>
            </a:pPr>
            <a:r>
              <a:rPr lang="en-US" sz="2000" dirty="0"/>
              <a:t>Text-to-speech synthesis (TTS)</a:t>
            </a:r>
          </a:p>
          <a:p>
            <a:pPr lvl="1" eaLnBrk="1" hangingPunct="1">
              <a:lnSpc>
                <a:spcPct val="80000"/>
              </a:lnSpc>
            </a:pPr>
            <a:r>
              <a:rPr lang="en-US" sz="2000" dirty="0"/>
              <a:t>Dialog systems</a:t>
            </a:r>
          </a:p>
          <a:p>
            <a:pPr lvl="1" eaLnBrk="1" hangingPunct="1">
              <a:lnSpc>
                <a:spcPct val="80000"/>
              </a:lnSpc>
            </a:pPr>
            <a:endParaRPr lang="en-US" sz="2000" dirty="0"/>
          </a:p>
          <a:p>
            <a:pPr eaLnBrk="1" hangingPunct="1">
              <a:lnSpc>
                <a:spcPct val="80000"/>
              </a:lnSpc>
            </a:pPr>
            <a:r>
              <a:rPr lang="en-US" sz="2400" dirty="0"/>
              <a:t>Language processing technologies</a:t>
            </a:r>
          </a:p>
          <a:p>
            <a:pPr lvl="1" eaLnBrk="1" hangingPunct="1">
              <a:lnSpc>
                <a:spcPct val="80000"/>
              </a:lnSpc>
            </a:pPr>
            <a:r>
              <a:rPr lang="en-US" sz="2000" dirty="0"/>
              <a:t>Question answering</a:t>
            </a:r>
          </a:p>
          <a:p>
            <a:pPr lvl="1" eaLnBrk="1" hangingPunct="1">
              <a:lnSpc>
                <a:spcPct val="80000"/>
              </a:lnSpc>
            </a:pPr>
            <a:r>
              <a:rPr lang="en-US" sz="2000" dirty="0"/>
              <a:t>Machine translation</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buFont typeface="Wingdings" pitchFamily="2" charset="2"/>
              <a:buNone/>
            </a:pPr>
            <a:r>
              <a:rPr lang="en-US" sz="2000" dirty="0"/>
              <a:t>	</a:t>
            </a:r>
          </a:p>
          <a:p>
            <a:pPr lvl="1" eaLnBrk="1" hangingPunct="1">
              <a:lnSpc>
                <a:spcPct val="80000"/>
              </a:lnSpc>
            </a:pPr>
            <a:endParaRPr lang="en-US" sz="2000" dirty="0"/>
          </a:p>
          <a:p>
            <a:pPr lvl="1" eaLnBrk="1" hangingPunct="1">
              <a:lnSpc>
                <a:spcPct val="80000"/>
              </a:lnSpc>
            </a:pPr>
            <a:r>
              <a:rPr lang="en-US" sz="2000" dirty="0"/>
              <a:t>Web search</a:t>
            </a:r>
          </a:p>
          <a:p>
            <a:pPr lvl="1" eaLnBrk="1" hangingPunct="1">
              <a:lnSpc>
                <a:spcPct val="80000"/>
              </a:lnSpc>
            </a:pPr>
            <a:r>
              <a:rPr lang="en-US" sz="2000" dirty="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5540974" y="1397000"/>
            <a:ext cx="3418415" cy="2336800"/>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19200" y="4011614"/>
            <a:ext cx="3367088" cy="1647825"/>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953000" y="4011613"/>
            <a:ext cx="3581400" cy="1652587"/>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940800" y="1397000"/>
            <a:ext cx="3048000" cy="3540125"/>
          </a:xfrm>
          <a:prstGeom prst="rect">
            <a:avLst/>
          </a:prstGeom>
          <a:noFill/>
        </p:spPr>
      </p:pic>
      <p:sp>
        <p:nvSpPr>
          <p:cNvPr id="3" name="Rectangle 2">
            <a:extLst>
              <a:ext uri="{FF2B5EF4-FFF2-40B4-BE49-F238E27FC236}">
                <a16:creationId xmlns:a16="http://schemas.microsoft.com/office/drawing/2014/main" id="{E0FDE688-3F11-B545-92A8-B7F514E4D647}"/>
              </a:ext>
            </a:extLst>
          </p:cNvPr>
          <p:cNvSpPr/>
          <p:nvPr/>
        </p:nvSpPr>
        <p:spPr>
          <a:xfrm>
            <a:off x="7620001" y="5950366"/>
            <a:ext cx="3585853" cy="461665"/>
          </a:xfrm>
          <a:prstGeom prst="rect">
            <a:avLst/>
          </a:prstGeom>
        </p:spPr>
        <p:txBody>
          <a:bodyPr wrap="none">
            <a:spAutoFit/>
          </a:bodyPr>
          <a:lstStyle/>
          <a:p>
            <a:pPr defTabSz="1219170" fontAlgn="base">
              <a:spcBef>
                <a:spcPct val="0"/>
              </a:spcBef>
              <a:spcAft>
                <a:spcPct val="0"/>
              </a:spcAft>
            </a:pPr>
            <a:r>
              <a:rPr lang="en-US" sz="2400" dirty="0">
                <a:solidFill>
                  <a:srgbClr val="000000"/>
                </a:solidFill>
                <a:latin typeface="Arial" charset="0"/>
                <a:hlinkClick r:id="rId8"/>
              </a:rPr>
              <a:t>https://play.aidungeon.io/</a:t>
            </a:r>
            <a:endParaRPr lang="en-US" sz="2400" dirty="0">
              <a:solidFill>
                <a:srgbClr val="000000"/>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2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27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272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23">
                                            <p:txEl>
                                              <p:pRg st="15" end="1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p:cNvSpPr>
            <a:spLocks noGrp="1" noChangeArrowheads="1"/>
          </p:cNvSpPr>
          <p:nvPr>
            <p:ph type="title"/>
          </p:nvPr>
        </p:nvSpPr>
        <p:spPr/>
        <p:txBody>
          <a:bodyPr vert="horz" wrap="square" lIns="68579" tIns="34289" rIns="132077" bIns="34289" numCol="1" anchor="ctr" anchorCtr="0" compatLnSpc="1">
            <a:prstTxWarp prst="textNoShape">
              <a:avLst/>
            </a:prstTxWarp>
          </a:bodyPr>
          <a:lstStyle/>
          <a:p>
            <a:r>
              <a:rPr lang="en-US" dirty="0"/>
              <a:t>Computer Vision</a:t>
            </a:r>
          </a:p>
        </p:txBody>
      </p:sp>
      <p:pic>
        <p:nvPicPr>
          <p:cNvPr id="11" name="Picture 10" descr="Screen Shot 2016-06-17 at 10.41.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107757"/>
            <a:ext cx="8315987" cy="5181600"/>
          </a:xfrm>
          <a:prstGeom prst="rect">
            <a:avLst/>
          </a:prstGeom>
        </p:spPr>
      </p:pic>
      <p:sp>
        <p:nvSpPr>
          <p:cNvPr id="12" name="TextBox 11"/>
          <p:cNvSpPr txBox="1"/>
          <p:nvPr/>
        </p:nvSpPr>
        <p:spPr>
          <a:xfrm>
            <a:off x="2002755" y="6289358"/>
            <a:ext cx="10211450" cy="461665"/>
          </a:xfrm>
          <a:prstGeom prst="rect">
            <a:avLst/>
          </a:prstGeom>
          <a:noFill/>
        </p:spPr>
        <p:txBody>
          <a:bodyPr wrap="none" rtlCol="0">
            <a:spAutoFit/>
          </a:bodyPr>
          <a:lstStyle/>
          <a:p>
            <a:r>
              <a:rPr lang="en-US" sz="2400" dirty="0" err="1">
                <a:latin typeface="Palatino"/>
                <a:cs typeface="Palatino"/>
              </a:rPr>
              <a:t>Karpathy</a:t>
            </a:r>
            <a:r>
              <a:rPr lang="en-US" sz="2400" dirty="0">
                <a:latin typeface="Palatino"/>
                <a:cs typeface="Palatino"/>
              </a:rPr>
              <a:t> &amp; </a:t>
            </a:r>
            <a:r>
              <a:rPr lang="en-US" sz="2400" dirty="0" err="1">
                <a:latin typeface="Palatino"/>
                <a:cs typeface="Palatino"/>
              </a:rPr>
              <a:t>Fei-Fei</a:t>
            </a:r>
            <a:r>
              <a:rPr lang="en-US" sz="2400" dirty="0">
                <a:latin typeface="Palatino"/>
                <a:cs typeface="Palatino"/>
              </a:rPr>
              <a:t>, 2015; Donahue et al., 2015; </a:t>
            </a:r>
            <a:r>
              <a:rPr lang="en-US" sz="2400" dirty="0" err="1">
                <a:latin typeface="Palatino"/>
                <a:cs typeface="Palatino"/>
              </a:rPr>
              <a:t>Xu</a:t>
            </a:r>
            <a:r>
              <a:rPr lang="en-US" sz="2400" dirty="0">
                <a:latin typeface="Palatino"/>
                <a:cs typeface="Palatino"/>
              </a:rPr>
              <a:t> et al, 2015; many more </a:t>
            </a:r>
          </a:p>
        </p:txBody>
      </p:sp>
    </p:spTree>
    <p:extLst>
      <p:ext uri="{BB962C8B-B14F-4D97-AF65-F5344CB8AC3E}">
        <p14:creationId xmlns:p14="http://schemas.microsoft.com/office/powerpoint/2010/main" val="233693848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9E36E-917F-AEA2-D0AA-92F48D6DBA1C}"/>
            </a:ext>
          </a:extLst>
        </p:cNvPr>
        <p:cNvGrpSpPr/>
        <p:nvPr/>
      </p:nvGrpSpPr>
      <p:grpSpPr>
        <a:xfrm>
          <a:off x="0" y="0"/>
          <a:ext cx="0" cy="0"/>
          <a:chOff x="0" y="0"/>
          <a:chExt cx="0" cy="0"/>
        </a:xfrm>
      </p:grpSpPr>
      <p:sp>
        <p:nvSpPr>
          <p:cNvPr id="1027" name="Rectangle 2">
            <a:extLst>
              <a:ext uri="{FF2B5EF4-FFF2-40B4-BE49-F238E27FC236}">
                <a16:creationId xmlns:a16="http://schemas.microsoft.com/office/drawing/2014/main" id="{B14442E8-1B83-93FB-AED6-BBC4BD7CF115}"/>
              </a:ext>
            </a:extLst>
          </p:cNvPr>
          <p:cNvSpPr>
            <a:spLocks noGrp="1" noChangeArrowheads="1"/>
          </p:cNvSpPr>
          <p:nvPr>
            <p:ph type="title"/>
          </p:nvPr>
        </p:nvSpPr>
        <p:spPr/>
        <p:txBody>
          <a:bodyPr/>
          <a:lstStyle/>
          <a:p>
            <a:pPr eaLnBrk="1" hangingPunct="1"/>
            <a:r>
              <a:rPr lang="en-US">
                <a:solidFill>
                  <a:schemeClr val="tx1"/>
                </a:solidFill>
              </a:rPr>
              <a:t>A (Short) History of AI</a:t>
            </a:r>
          </a:p>
        </p:txBody>
      </p:sp>
      <p:sp>
        <p:nvSpPr>
          <p:cNvPr id="569347" name="Rectangle 3">
            <a:extLst>
              <a:ext uri="{FF2B5EF4-FFF2-40B4-BE49-F238E27FC236}">
                <a16:creationId xmlns:a16="http://schemas.microsoft.com/office/drawing/2014/main" id="{7E307AD9-7AE4-43B0-6212-1037644A9DA0}"/>
              </a:ext>
            </a:extLst>
          </p:cNvPr>
          <p:cNvSpPr>
            <a:spLocks noGrp="1" noChangeArrowheads="1"/>
          </p:cNvSpPr>
          <p:nvPr>
            <p:ph idx="1"/>
          </p:nvPr>
        </p:nvSpPr>
        <p:spPr>
          <a:xfrm>
            <a:off x="609600" y="1447800"/>
            <a:ext cx="6502400" cy="5029200"/>
          </a:xfrm>
        </p:spPr>
        <p:txBody>
          <a:bodyPr/>
          <a:lstStyle/>
          <a:p>
            <a:pPr eaLnBrk="1" hangingPunct="1">
              <a:lnSpc>
                <a:spcPct val="80000"/>
              </a:lnSpc>
            </a:pPr>
            <a:r>
              <a:rPr lang="en-US" sz="1867" dirty="0"/>
              <a:t>1940-1950: Early days</a:t>
            </a:r>
          </a:p>
          <a:p>
            <a:pPr lvl="1" eaLnBrk="1" hangingPunct="1">
              <a:lnSpc>
                <a:spcPct val="80000"/>
              </a:lnSpc>
            </a:pPr>
            <a:r>
              <a:rPr lang="en-US" sz="1600" dirty="0"/>
              <a:t>1943: McCulloch &amp; Pitts: Boolean circuit model of brain</a:t>
            </a:r>
          </a:p>
          <a:p>
            <a:pPr lvl="1" eaLnBrk="1" hangingPunct="1">
              <a:lnSpc>
                <a:spcPct val="80000"/>
              </a:lnSpc>
            </a:pPr>
            <a:r>
              <a:rPr lang="en-US" sz="1600" dirty="0"/>
              <a:t>1950: Turing's “Computing Machinery and Intelligence”</a:t>
            </a:r>
          </a:p>
          <a:p>
            <a:pPr lvl="1" eaLnBrk="1" hangingPunct="1">
              <a:lnSpc>
                <a:spcPct val="80000"/>
              </a:lnSpc>
            </a:pPr>
            <a:endParaRPr lang="en-US" sz="800" dirty="0"/>
          </a:p>
          <a:p>
            <a:pPr eaLnBrk="1" hangingPunct="1">
              <a:lnSpc>
                <a:spcPct val="80000"/>
              </a:lnSpc>
            </a:pPr>
            <a:r>
              <a:rPr lang="en-US" sz="1867" dirty="0"/>
              <a:t>1950—70: Excitement: Look, Ma, no hands!</a:t>
            </a:r>
          </a:p>
          <a:p>
            <a:pPr lvl="1" eaLnBrk="1" hangingPunct="1">
              <a:lnSpc>
                <a:spcPct val="80000"/>
              </a:lnSpc>
            </a:pPr>
            <a:r>
              <a:rPr lang="en-US" sz="1600" dirty="0"/>
              <a:t>1950s: Early AI programs, including Samuel's checkers program, Newell &amp; Simon's Logic Theorist, Gelernter's Geometry Engine</a:t>
            </a:r>
          </a:p>
          <a:p>
            <a:pPr lvl="1" eaLnBrk="1" hangingPunct="1">
              <a:lnSpc>
                <a:spcPct val="80000"/>
              </a:lnSpc>
            </a:pPr>
            <a:r>
              <a:rPr lang="en-US" sz="1600" dirty="0"/>
              <a:t>1956: Dartmouth meeting: “Artificial Intelligence” adopted</a:t>
            </a:r>
          </a:p>
          <a:p>
            <a:pPr lvl="1" eaLnBrk="1" hangingPunct="1">
              <a:lnSpc>
                <a:spcPct val="80000"/>
              </a:lnSpc>
            </a:pPr>
            <a:r>
              <a:rPr lang="en-US" sz="1600" dirty="0"/>
              <a:t>1965: Robinson's complete algorithm for logical reasoning</a:t>
            </a:r>
          </a:p>
          <a:p>
            <a:pPr lvl="1" eaLnBrk="1" hangingPunct="1">
              <a:lnSpc>
                <a:spcPct val="80000"/>
              </a:lnSpc>
            </a:pPr>
            <a:endParaRPr lang="en-US" sz="800" dirty="0"/>
          </a:p>
          <a:p>
            <a:pPr eaLnBrk="1" hangingPunct="1">
              <a:lnSpc>
                <a:spcPct val="80000"/>
              </a:lnSpc>
            </a:pPr>
            <a:r>
              <a:rPr lang="en-US" sz="1867" dirty="0"/>
              <a:t>1970—90: Knowledge-based approaches</a:t>
            </a:r>
          </a:p>
          <a:p>
            <a:pPr lvl="1" eaLnBrk="1" hangingPunct="1">
              <a:lnSpc>
                <a:spcPct val="80000"/>
              </a:lnSpc>
            </a:pPr>
            <a:r>
              <a:rPr lang="en-US" sz="1600" dirty="0"/>
              <a:t>1969—79: Early development of knowledge-based systems</a:t>
            </a:r>
          </a:p>
          <a:p>
            <a:pPr lvl="1" eaLnBrk="1" hangingPunct="1">
              <a:lnSpc>
                <a:spcPct val="80000"/>
              </a:lnSpc>
            </a:pPr>
            <a:r>
              <a:rPr lang="en-US" sz="1600" dirty="0"/>
              <a:t>1980—88: Expert systems industry booms</a:t>
            </a:r>
          </a:p>
          <a:p>
            <a:pPr lvl="1" eaLnBrk="1" hangingPunct="1">
              <a:lnSpc>
                <a:spcPct val="80000"/>
              </a:lnSpc>
            </a:pPr>
            <a:r>
              <a:rPr lang="en-US" sz="1600" dirty="0"/>
              <a:t>1988—93: Expert systems industry busts: “AI Winter”</a:t>
            </a:r>
          </a:p>
          <a:p>
            <a:pPr lvl="1" eaLnBrk="1" hangingPunct="1">
              <a:lnSpc>
                <a:spcPct val="80000"/>
              </a:lnSpc>
            </a:pPr>
            <a:endParaRPr lang="en-US" sz="800" dirty="0"/>
          </a:p>
          <a:p>
            <a:pPr eaLnBrk="1" hangingPunct="1">
              <a:lnSpc>
                <a:spcPct val="80000"/>
              </a:lnSpc>
            </a:pPr>
            <a:r>
              <a:rPr lang="en-US" sz="1867" dirty="0"/>
              <a:t>1990—: Statistical approaches</a:t>
            </a:r>
          </a:p>
          <a:p>
            <a:pPr lvl="1" eaLnBrk="1" hangingPunct="1">
              <a:lnSpc>
                <a:spcPct val="80000"/>
              </a:lnSpc>
            </a:pPr>
            <a:r>
              <a:rPr lang="en-US" sz="1600" dirty="0"/>
              <a:t>Resurgence of probability, focus on uncertainty</a:t>
            </a:r>
          </a:p>
          <a:p>
            <a:pPr lvl="1" eaLnBrk="1" hangingPunct="1">
              <a:lnSpc>
                <a:spcPct val="80000"/>
              </a:lnSpc>
            </a:pPr>
            <a:r>
              <a:rPr lang="en-US" sz="1600" dirty="0"/>
              <a:t>General increase in technical depth</a:t>
            </a:r>
          </a:p>
          <a:p>
            <a:pPr lvl="1" eaLnBrk="1" hangingPunct="1">
              <a:lnSpc>
                <a:spcPct val="80000"/>
              </a:lnSpc>
            </a:pPr>
            <a:r>
              <a:rPr lang="en-US" sz="1600" dirty="0"/>
              <a:t>Agents and learning systems… “AI Spring”?</a:t>
            </a:r>
          </a:p>
          <a:p>
            <a:pPr eaLnBrk="1" hangingPunct="1">
              <a:lnSpc>
                <a:spcPct val="80000"/>
              </a:lnSpc>
            </a:pPr>
            <a:endParaRPr lang="en-US" sz="1333" dirty="0"/>
          </a:p>
          <a:p>
            <a:pPr eaLnBrk="1" hangingPunct="1">
              <a:lnSpc>
                <a:spcPct val="80000"/>
              </a:lnSpc>
            </a:pPr>
            <a:r>
              <a:rPr lang="en-US" sz="1867" dirty="0"/>
              <a:t>2000—: Where are we now?     </a:t>
            </a:r>
          </a:p>
        </p:txBody>
      </p:sp>
      <p:pic>
        <p:nvPicPr>
          <p:cNvPr id="4" name="Picture 1" descr="C:\Temp\ketrina\HistoryOfAI.png">
            <a:extLst>
              <a:ext uri="{FF2B5EF4-FFF2-40B4-BE49-F238E27FC236}">
                <a16:creationId xmlns:a16="http://schemas.microsoft.com/office/drawing/2014/main" id="{F9741C86-1BBC-5BA3-7D80-F38B660680E3}"/>
              </a:ext>
            </a:extLst>
          </p:cNvPr>
          <p:cNvPicPr>
            <a:picLocks noChangeAspect="1" noChangeArrowheads="1"/>
          </p:cNvPicPr>
          <p:nvPr/>
        </p:nvPicPr>
        <p:blipFill>
          <a:blip r:embed="rId3" cstate="print"/>
          <a:srcRect/>
          <a:stretch>
            <a:fillRect/>
          </a:stretch>
        </p:blipFill>
        <p:spPr bwMode="auto">
          <a:xfrm>
            <a:off x="7465056" y="1397000"/>
            <a:ext cx="3507744" cy="4876801"/>
          </a:xfrm>
          <a:prstGeom prst="rect">
            <a:avLst/>
          </a:prstGeom>
          <a:noFill/>
        </p:spPr>
      </p:pic>
    </p:spTree>
    <p:extLst>
      <p:ext uri="{BB962C8B-B14F-4D97-AF65-F5344CB8AC3E}">
        <p14:creationId xmlns:p14="http://schemas.microsoft.com/office/powerpoint/2010/main" val="385360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93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934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934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934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34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934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934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934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934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42BD-BDF5-2454-5EE0-B8659AF09078}"/>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1474CBDD-B32B-B3F8-8BE8-D0DE1C5CFEB3}"/>
              </a:ext>
            </a:extLst>
          </p:cNvPr>
          <p:cNvSpPr>
            <a:spLocks noGrp="1"/>
          </p:cNvSpPr>
          <p:nvPr>
            <p:ph idx="1"/>
          </p:nvPr>
        </p:nvSpPr>
        <p:spPr/>
        <p:txBody>
          <a:bodyPr/>
          <a:lstStyle/>
          <a:p>
            <a:endParaRPr lang="en-PK" dirty="0"/>
          </a:p>
        </p:txBody>
      </p:sp>
      <p:graphicFrame>
        <p:nvGraphicFramePr>
          <p:cNvPr id="4" name="Object 3">
            <a:extLst>
              <a:ext uri="{FF2B5EF4-FFF2-40B4-BE49-F238E27FC236}">
                <a16:creationId xmlns:a16="http://schemas.microsoft.com/office/drawing/2014/main" id="{BBBB9AA1-D285-67DC-5710-C641E1B3BFA4}"/>
              </a:ext>
            </a:extLst>
          </p:cNvPr>
          <p:cNvGraphicFramePr>
            <a:graphicFrameLocks noChangeAspect="1"/>
          </p:cNvGraphicFramePr>
          <p:nvPr>
            <p:extLst>
              <p:ext uri="{D42A27DB-BD31-4B8C-83A1-F6EECF244321}">
                <p14:modId xmlns:p14="http://schemas.microsoft.com/office/powerpoint/2010/main" val="2111884807"/>
              </p:ext>
            </p:extLst>
          </p:nvPr>
        </p:nvGraphicFramePr>
        <p:xfrm>
          <a:off x="3509963" y="33338"/>
          <a:ext cx="8018891" cy="7022370"/>
        </p:xfrm>
        <a:graphic>
          <a:graphicData uri="http://schemas.openxmlformats.org/presentationml/2006/ole">
            <mc:AlternateContent xmlns:mc="http://schemas.openxmlformats.org/markup-compatibility/2006">
              <mc:Choice xmlns:v="urn:schemas-microsoft-com:vml" Requires="v">
                <p:oleObj name="Bitmap Image" r:id="rId2" imgW="5172120" imgH="6791400" progId="Paint.Picture.1">
                  <p:embed/>
                </p:oleObj>
              </mc:Choice>
              <mc:Fallback>
                <p:oleObj name="Bitmap Image" r:id="rId2" imgW="5172120" imgH="6791400" progId="Paint.Picture.1">
                  <p:embed/>
                  <p:pic>
                    <p:nvPicPr>
                      <p:cNvPr id="0" name=""/>
                      <p:cNvPicPr/>
                      <p:nvPr/>
                    </p:nvPicPr>
                    <p:blipFill>
                      <a:blip r:embed="rId3"/>
                      <a:stretch>
                        <a:fillRect/>
                      </a:stretch>
                    </p:blipFill>
                    <p:spPr>
                      <a:xfrm>
                        <a:off x="3509963" y="33338"/>
                        <a:ext cx="8018891" cy="7022370"/>
                      </a:xfrm>
                      <a:prstGeom prst="rect">
                        <a:avLst/>
                      </a:prstGeom>
                    </p:spPr>
                  </p:pic>
                </p:oleObj>
              </mc:Fallback>
            </mc:AlternateContent>
          </a:graphicData>
        </a:graphic>
      </p:graphicFrame>
    </p:spTree>
    <p:extLst>
      <p:ext uri="{BB962C8B-B14F-4D97-AF65-F5344CB8AC3E}">
        <p14:creationId xmlns:p14="http://schemas.microsoft.com/office/powerpoint/2010/main" val="1223066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solidFill>
                  <a:schemeClr val="tx1"/>
                </a:solidFill>
              </a:rPr>
              <a:t>Today</a:t>
            </a:r>
          </a:p>
        </p:txBody>
      </p:sp>
      <p:sp>
        <p:nvSpPr>
          <p:cNvPr id="9219" name="Rectangle 3"/>
          <p:cNvSpPr>
            <a:spLocks noGrp="1" noChangeArrowheads="1"/>
          </p:cNvSpPr>
          <p:nvPr>
            <p:ph idx="1"/>
          </p:nvPr>
        </p:nvSpPr>
        <p:spPr>
          <a:xfrm>
            <a:off x="1117600" y="1117601"/>
            <a:ext cx="5994400" cy="5237164"/>
          </a:xfrm>
        </p:spPr>
        <p:txBody>
          <a:bodyPr/>
          <a:lstStyle/>
          <a:p>
            <a:pPr eaLnBrk="1" hangingPunct="1"/>
            <a:endParaRPr lang="en-US" sz="800" dirty="0"/>
          </a:p>
          <a:p>
            <a:pPr eaLnBrk="1" hangingPunct="1"/>
            <a:r>
              <a:rPr lang="en-US" dirty="0"/>
              <a:t>What is artificial intelligence?</a:t>
            </a:r>
          </a:p>
          <a:p>
            <a:pPr eaLnBrk="1" hangingPunct="1"/>
            <a:r>
              <a:rPr lang="en-US" dirty="0"/>
              <a:t>What can AI do?</a:t>
            </a:r>
          </a:p>
          <a:p>
            <a:pPr eaLnBrk="1" hangingPunct="1"/>
            <a:r>
              <a:rPr lang="en-US" dirty="0"/>
              <a:t>State of art AI</a:t>
            </a:r>
          </a:p>
          <a:p>
            <a:pPr eaLnBrk="1" hangingPunct="1"/>
            <a:r>
              <a:rPr lang="en-US" dirty="0"/>
              <a:t>History of AI</a:t>
            </a:r>
          </a:p>
          <a:p>
            <a:pPr eaLnBrk="1" hangingPunct="1"/>
            <a:r>
              <a:rPr lang="en-US" dirty="0"/>
              <a:t>Agent and Environment.</a:t>
            </a:r>
          </a:p>
          <a:p>
            <a:pPr eaLnBrk="1" hangingPunct="1"/>
            <a:r>
              <a:rPr lang="en-US" dirty="0"/>
              <a:t>Generative AI</a:t>
            </a:r>
          </a:p>
          <a:p>
            <a:pPr eaLnBrk="1" hangingPunct="1"/>
            <a:endParaRPr lang="en-US" dirty="0"/>
          </a:p>
        </p:txBody>
      </p:sp>
      <p:pic>
        <p:nvPicPr>
          <p:cNvPr id="22529" name="Picture 1" descr="C:\Temp\ketrina\Today.png"/>
          <p:cNvPicPr>
            <a:picLocks noChangeAspect="1" noChangeArrowheads="1"/>
          </p:cNvPicPr>
          <p:nvPr/>
        </p:nvPicPr>
        <p:blipFill>
          <a:blip r:embed="rId3" cstate="print"/>
          <a:srcRect/>
          <a:stretch>
            <a:fillRect/>
          </a:stretch>
        </p:blipFill>
        <p:spPr bwMode="auto">
          <a:xfrm>
            <a:off x="7627073" y="1288536"/>
            <a:ext cx="4049853" cy="4533900"/>
          </a:xfrm>
          <a:prstGeom prst="rect">
            <a:avLst/>
          </a:prstGeom>
          <a:noFill/>
        </p:spPr>
      </p:pic>
    </p:spTree>
    <p:extLst>
      <p:ext uri="{BB962C8B-B14F-4D97-AF65-F5344CB8AC3E}">
        <p14:creationId xmlns:p14="http://schemas.microsoft.com/office/powerpoint/2010/main" val="2903525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69FA-4051-6C09-F43F-D505C2EEBA44}"/>
              </a:ext>
            </a:extLst>
          </p:cNvPr>
          <p:cNvSpPr>
            <a:spLocks noGrp="1"/>
          </p:cNvSpPr>
          <p:nvPr>
            <p:ph type="title"/>
          </p:nvPr>
        </p:nvSpPr>
        <p:spPr/>
        <p:txBody>
          <a:bodyPr/>
          <a:lstStyle/>
          <a:p>
            <a:r>
              <a:rPr lang="en-US" dirty="0"/>
              <a:t>Potential benefits and dangers of AI</a:t>
            </a:r>
            <a:endParaRPr lang="en-PK" dirty="0"/>
          </a:p>
        </p:txBody>
      </p:sp>
      <p:sp>
        <p:nvSpPr>
          <p:cNvPr id="3" name="Content Placeholder 2">
            <a:extLst>
              <a:ext uri="{FF2B5EF4-FFF2-40B4-BE49-F238E27FC236}">
                <a16:creationId xmlns:a16="http://schemas.microsoft.com/office/drawing/2014/main" id="{2EFD3F99-05CD-3BDA-E720-6CBB81672A12}"/>
              </a:ext>
            </a:extLst>
          </p:cNvPr>
          <p:cNvSpPr>
            <a:spLocks noGrp="1"/>
          </p:cNvSpPr>
          <p:nvPr>
            <p:ph idx="1"/>
          </p:nvPr>
        </p:nvSpPr>
        <p:spPr/>
        <p:txBody>
          <a:bodyPr/>
          <a:lstStyle/>
          <a:p>
            <a:r>
              <a:rPr lang="en-US" dirty="0"/>
              <a:t> </a:t>
            </a:r>
            <a:endParaRPr lang="en-PK" dirty="0"/>
          </a:p>
        </p:txBody>
      </p:sp>
      <p:graphicFrame>
        <p:nvGraphicFramePr>
          <p:cNvPr id="4" name="Object 3">
            <a:extLst>
              <a:ext uri="{FF2B5EF4-FFF2-40B4-BE49-F238E27FC236}">
                <a16:creationId xmlns:a16="http://schemas.microsoft.com/office/drawing/2014/main" id="{5E12B0F8-E38B-E560-0FC2-AFF385C37901}"/>
              </a:ext>
            </a:extLst>
          </p:cNvPr>
          <p:cNvGraphicFramePr>
            <a:graphicFrameLocks noChangeAspect="1"/>
          </p:cNvGraphicFramePr>
          <p:nvPr>
            <p:extLst>
              <p:ext uri="{D42A27DB-BD31-4B8C-83A1-F6EECF244321}">
                <p14:modId xmlns:p14="http://schemas.microsoft.com/office/powerpoint/2010/main" val="3017179313"/>
              </p:ext>
            </p:extLst>
          </p:nvPr>
        </p:nvGraphicFramePr>
        <p:xfrm>
          <a:off x="593124" y="1898650"/>
          <a:ext cx="11071654" cy="4227515"/>
        </p:xfrm>
        <a:graphic>
          <a:graphicData uri="http://schemas.openxmlformats.org/presentationml/2006/ole">
            <mc:AlternateContent xmlns:mc="http://schemas.openxmlformats.org/markup-compatibility/2006">
              <mc:Choice xmlns:v="urn:schemas-microsoft-com:vml" Requires="v">
                <p:oleObj name="Bitmap Image" r:id="rId2" imgW="7257960" imgH="3057480" progId="Paint.Picture.1">
                  <p:embed/>
                </p:oleObj>
              </mc:Choice>
              <mc:Fallback>
                <p:oleObj name="Bitmap Image" r:id="rId2" imgW="7257960" imgH="3057480" progId="Paint.Picture.1">
                  <p:embed/>
                  <p:pic>
                    <p:nvPicPr>
                      <p:cNvPr id="0" name=""/>
                      <p:cNvPicPr/>
                      <p:nvPr/>
                    </p:nvPicPr>
                    <p:blipFill>
                      <a:blip r:embed="rId3"/>
                      <a:stretch>
                        <a:fillRect/>
                      </a:stretch>
                    </p:blipFill>
                    <p:spPr>
                      <a:xfrm>
                        <a:off x="593124" y="1898650"/>
                        <a:ext cx="11071654" cy="4227515"/>
                      </a:xfrm>
                      <a:prstGeom prst="rect">
                        <a:avLst/>
                      </a:prstGeom>
                    </p:spPr>
                  </p:pic>
                </p:oleObj>
              </mc:Fallback>
            </mc:AlternateContent>
          </a:graphicData>
        </a:graphic>
      </p:graphicFrame>
    </p:spTree>
    <p:extLst>
      <p:ext uri="{BB962C8B-B14F-4D97-AF65-F5344CB8AC3E}">
        <p14:creationId xmlns:p14="http://schemas.microsoft.com/office/powerpoint/2010/main" val="341612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vert="horz" wrap="square" lIns="68579" tIns="34289" rIns="132077" bIns="34289" numCol="1" anchor="ctr" anchorCtr="0" compatLnSpc="1">
            <a:prstTxWarp prst="textNoShape">
              <a:avLst/>
            </a:prstTxWarp>
          </a:bodyPr>
          <a:lstStyle/>
          <a:p>
            <a:r>
              <a:rPr lang="en-US"/>
              <a:t>Designing Rational Agents</a:t>
            </a:r>
          </a:p>
        </p:txBody>
      </p:sp>
      <p:sp>
        <p:nvSpPr>
          <p:cNvPr id="27653" name="Rectangle 5"/>
          <p:cNvSpPr>
            <a:spLocks noGrp="1" noChangeArrowheads="1"/>
          </p:cNvSpPr>
          <p:nvPr>
            <p:ph idx="1"/>
          </p:nvPr>
        </p:nvSpPr>
        <p:spPr>
          <a:xfrm>
            <a:off x="457200" y="1600200"/>
            <a:ext cx="6451600" cy="3860800"/>
          </a:xfrm>
        </p:spPr>
        <p:txBody>
          <a:bodyPr vert="horz" wrap="square" lIns="68579" tIns="34289" rIns="132077" bIns="34289" numCol="1" anchor="t" anchorCtr="0" compatLnSpc="1">
            <a:prstTxWarp prst="textNoShape">
              <a:avLst/>
            </a:prstTxWarp>
          </a:bodyPr>
          <a:lstStyle/>
          <a:p>
            <a:pPr marL="457178" indent="-457178">
              <a:spcBef>
                <a:spcPct val="0"/>
              </a:spcBef>
              <a:buClrTx/>
            </a:pPr>
            <a:r>
              <a:rPr lang="en-US" sz="2133" dirty="0"/>
              <a:t>An </a:t>
            </a:r>
            <a:r>
              <a:rPr lang="en-US" sz="2133" b="1" dirty="0"/>
              <a:t>agent</a:t>
            </a:r>
            <a:r>
              <a:rPr lang="en-US" sz="2133" dirty="0"/>
              <a:t> is an entity that </a:t>
            </a:r>
            <a:r>
              <a:rPr lang="en-US" sz="2133" i="1" dirty="0"/>
              <a:t>perceives</a:t>
            </a:r>
            <a:r>
              <a:rPr lang="en-US" sz="2133" dirty="0"/>
              <a:t> and </a:t>
            </a:r>
            <a:r>
              <a:rPr lang="en-US" sz="2133" i="1" dirty="0"/>
              <a:t>acts</a:t>
            </a:r>
            <a:r>
              <a:rPr lang="en-US" sz="2133" dirty="0"/>
              <a:t>.</a:t>
            </a:r>
          </a:p>
          <a:p>
            <a:pPr marL="457178" indent="-457178">
              <a:spcBef>
                <a:spcPts val="1500"/>
              </a:spcBef>
              <a:buClrTx/>
            </a:pPr>
            <a:r>
              <a:rPr lang="en-US" sz="2133" dirty="0"/>
              <a:t>A </a:t>
            </a:r>
            <a:r>
              <a:rPr lang="en-US" sz="2133" b="1" dirty="0"/>
              <a:t>rational agent</a:t>
            </a:r>
            <a:r>
              <a:rPr lang="en-US" sz="2133" b="1" i="1" dirty="0"/>
              <a:t> </a:t>
            </a:r>
            <a:r>
              <a:rPr lang="en-US" sz="2133" dirty="0"/>
              <a:t>selects actions that maximize its (expected) </a:t>
            </a:r>
            <a:r>
              <a:rPr lang="en-US" sz="2133" b="1" dirty="0"/>
              <a:t>utility</a:t>
            </a:r>
            <a:r>
              <a:rPr lang="en-US" sz="2133" dirty="0"/>
              <a:t>.  </a:t>
            </a:r>
          </a:p>
          <a:p>
            <a:pPr marL="457178" indent="-457178">
              <a:spcBef>
                <a:spcPts val="1500"/>
              </a:spcBef>
              <a:buClrTx/>
            </a:pPr>
            <a:r>
              <a:rPr lang="en-US" sz="2133" dirty="0"/>
              <a:t>Characteristics of the </a:t>
            </a:r>
            <a:r>
              <a:rPr lang="en-US" sz="2133" b="1" dirty="0"/>
              <a:t>percepts, environment,</a:t>
            </a:r>
            <a:r>
              <a:rPr lang="en-US" sz="2133" dirty="0"/>
              <a:t> and </a:t>
            </a:r>
            <a:r>
              <a:rPr lang="en-US" sz="2133" b="1" dirty="0"/>
              <a:t>action space </a:t>
            </a:r>
            <a:r>
              <a:rPr lang="en-US" sz="2133" dirty="0"/>
              <a:t>dictate techniques for selecting rational actions</a:t>
            </a:r>
          </a:p>
          <a:p>
            <a:pPr marL="457178" indent="-457178">
              <a:spcBef>
                <a:spcPts val="1500"/>
              </a:spcBef>
              <a:buClrTx/>
            </a:pPr>
            <a:r>
              <a:rPr lang="en-US" sz="2133" b="1" dirty="0">
                <a:solidFill>
                  <a:srgbClr val="333399"/>
                </a:solidFill>
                <a:cs typeface="Arial" charset="0"/>
              </a:rPr>
              <a:t>This course </a:t>
            </a:r>
            <a:r>
              <a:rPr lang="en-US" sz="2133" dirty="0">
                <a:solidFill>
                  <a:srgbClr val="333399"/>
                </a:solidFill>
                <a:cs typeface="Arial" charset="0"/>
              </a:rPr>
              <a:t>is about:</a:t>
            </a:r>
          </a:p>
          <a:p>
            <a:pPr marL="839746" lvl="1" indent="-342882">
              <a:lnSpc>
                <a:spcPct val="80000"/>
              </a:lnSpc>
              <a:spcBef>
                <a:spcPts val="739"/>
              </a:spcBef>
              <a:buSzPct val="100000"/>
            </a:pPr>
            <a:r>
              <a:rPr lang="en-US" sz="2133" dirty="0">
                <a:cs typeface="Arial" charset="0"/>
              </a:rPr>
              <a:t>General AI techniques for a variety of problem types</a:t>
            </a:r>
          </a:p>
          <a:p>
            <a:pPr marL="839746" lvl="1" indent="-342882">
              <a:lnSpc>
                <a:spcPct val="80000"/>
              </a:lnSpc>
              <a:spcBef>
                <a:spcPts val="739"/>
              </a:spcBef>
              <a:buSzPct val="100000"/>
            </a:pPr>
            <a:r>
              <a:rPr lang="en-US" sz="2133" dirty="0">
                <a:cs typeface="Arial" charset="0"/>
              </a:rPr>
              <a:t>Learning to recognize when and how a new problem can be solved with an existing technique</a:t>
            </a:r>
          </a:p>
          <a:p>
            <a:pPr marL="457178" indent="-457178">
              <a:spcBef>
                <a:spcPts val="1500"/>
              </a:spcBef>
              <a:buClrTx/>
            </a:pPr>
            <a:endParaRPr lang="en-US" sz="2133" dirty="0"/>
          </a:p>
        </p:txBody>
      </p:sp>
      <p:grpSp>
        <p:nvGrpSpPr>
          <p:cNvPr id="34" name="Group 33"/>
          <p:cNvGrpSpPr/>
          <p:nvPr/>
        </p:nvGrpSpPr>
        <p:grpSpPr>
          <a:xfrm>
            <a:off x="7416802" y="4564064"/>
            <a:ext cx="3860797" cy="1912937"/>
            <a:chOff x="4616215" y="3194447"/>
            <a:chExt cx="4052397" cy="1434703"/>
          </a:xfrm>
        </p:grpSpPr>
        <p:sp>
          <p:nvSpPr>
            <p:cNvPr id="19"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2133">
                <a:latin typeface="Calibri" pitchFamily="34" charset="0"/>
              </a:endParaRPr>
            </a:p>
          </p:txBody>
        </p:sp>
        <p:sp>
          <p:nvSpPr>
            <p:cNvPr id="20" name="Line 8"/>
            <p:cNvSpPr>
              <a:spLocks noChangeShapeType="1"/>
            </p:cNvSpPr>
            <p:nvPr/>
          </p:nvSpPr>
          <p:spPr bwMode="auto">
            <a:xfrm rot="10800000" flipH="1">
              <a:off x="5611414" y="3672670"/>
              <a:ext cx="0" cy="531019"/>
            </a:xfrm>
            <a:prstGeom prst="line">
              <a:avLst/>
            </a:prstGeom>
            <a:noFill/>
            <a:ln w="25400">
              <a:solidFill>
                <a:schemeClr val="tx1"/>
              </a:solidFill>
              <a:round/>
              <a:headEnd type="stealth" w="med" len="med"/>
              <a:tailEnd/>
            </a:ln>
          </p:spPr>
          <p:txBody>
            <a:bodyPr lIns="91439" tIns="45719" rIns="91439" bIns="45719"/>
            <a:lstStyle/>
            <a:p>
              <a:endParaRPr lang="en-US" sz="2133">
                <a:latin typeface="Calibri" pitchFamily="34" charset="0"/>
              </a:endParaRPr>
            </a:p>
          </p:txBody>
        </p:sp>
        <p:sp>
          <p:nvSpPr>
            <p:cNvPr id="21"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40639" bIns="0"/>
            <a:lstStyle/>
            <a:p>
              <a:pPr marL="39686"/>
              <a:r>
                <a:rPr lang="en-US" sz="2133" b="1" dirty="0">
                  <a:latin typeface="Calibri" pitchFamily="34" charset="0"/>
                  <a:cs typeface="Arial" charset="0"/>
                </a:rPr>
                <a:t>Agent</a:t>
              </a:r>
            </a:p>
          </p:txBody>
        </p:sp>
        <p:grpSp>
          <p:nvGrpSpPr>
            <p:cNvPr id="22" name="Group 10"/>
            <p:cNvGrpSpPr>
              <a:grpSpLocks/>
            </p:cNvGrpSpPr>
            <p:nvPr/>
          </p:nvGrpSpPr>
          <p:grpSpPr bwMode="auto">
            <a:xfrm>
              <a:off x="5363764" y="3748869"/>
              <a:ext cx="476250" cy="323850"/>
              <a:chOff x="0" y="0"/>
              <a:chExt cx="400" cy="272"/>
            </a:xfrm>
          </p:grpSpPr>
          <p:sp>
            <p:nvSpPr>
              <p:cNvPr id="23"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2133">
                  <a:latin typeface="Calibri" pitchFamily="34" charset="0"/>
                </a:endParaRPr>
              </a:p>
            </p:txBody>
          </p:sp>
          <p:sp>
            <p:nvSpPr>
              <p:cNvPr id="24" name="Rectangle 12"/>
              <p:cNvSpPr>
                <a:spLocks/>
              </p:cNvSpPr>
              <p:nvPr/>
            </p:nvSpPr>
            <p:spPr bwMode="auto">
              <a:xfrm>
                <a:off x="135" y="32"/>
                <a:ext cx="139" cy="236"/>
              </a:xfrm>
              <a:prstGeom prst="rect">
                <a:avLst/>
              </a:prstGeom>
              <a:noFill/>
              <a:ln w="12700">
                <a:noFill/>
                <a:miter lim="800000"/>
                <a:headEnd/>
                <a:tailEnd/>
              </a:ln>
            </p:spPr>
            <p:txBody>
              <a:bodyPr lIns="0" tIns="0" rIns="54185" bIns="0"/>
              <a:lstStyle/>
              <a:p>
                <a:pPr marL="39686" algn="ctr"/>
                <a:r>
                  <a:rPr lang="en-US" sz="2133" b="1" dirty="0">
                    <a:latin typeface="Calibri" pitchFamily="34" charset="0"/>
                    <a:cs typeface="Arial" charset="0"/>
                  </a:rPr>
                  <a:t>?</a:t>
                </a:r>
              </a:p>
            </p:txBody>
          </p:sp>
        </p:grpSp>
        <p:grpSp>
          <p:nvGrpSpPr>
            <p:cNvPr id="25" name="Group 13"/>
            <p:cNvGrpSpPr>
              <a:grpSpLocks/>
            </p:cNvGrpSpPr>
            <p:nvPr/>
          </p:nvGrpSpPr>
          <p:grpSpPr bwMode="auto">
            <a:xfrm>
              <a:off x="5073252" y="3430191"/>
              <a:ext cx="1104900" cy="1059657"/>
              <a:chOff x="32" y="19"/>
              <a:chExt cx="928" cy="890"/>
            </a:xfrm>
          </p:grpSpPr>
          <p:sp>
            <p:nvSpPr>
              <p:cNvPr id="26" name="Rectangle 14"/>
              <p:cNvSpPr>
                <a:spLocks/>
              </p:cNvSpPr>
              <p:nvPr/>
            </p:nvSpPr>
            <p:spPr bwMode="auto">
              <a:xfrm>
                <a:off x="84" y="19"/>
                <a:ext cx="824" cy="304"/>
              </a:xfrm>
              <a:prstGeom prst="rect">
                <a:avLst/>
              </a:prstGeom>
              <a:noFill/>
              <a:ln w="12700">
                <a:noFill/>
                <a:miter lim="800000"/>
                <a:headEnd/>
                <a:tailEnd/>
              </a:ln>
            </p:spPr>
            <p:txBody>
              <a:bodyPr lIns="0" tIns="0" rIns="54185" bIns="0"/>
              <a:lstStyle/>
              <a:p>
                <a:pPr marL="39686" algn="ctr"/>
                <a:r>
                  <a:rPr lang="en-US" sz="1867" dirty="0">
                    <a:latin typeface="Calibri" pitchFamily="34" charset="0"/>
                    <a:cs typeface="Arial" charset="0"/>
                  </a:rPr>
                  <a:t>Sensors</a:t>
                </a:r>
              </a:p>
            </p:txBody>
          </p:sp>
          <p:sp>
            <p:nvSpPr>
              <p:cNvPr id="27" name="Rectangle 15"/>
              <p:cNvSpPr>
                <a:spLocks/>
              </p:cNvSpPr>
              <p:nvPr/>
            </p:nvSpPr>
            <p:spPr bwMode="auto">
              <a:xfrm>
                <a:off x="32" y="661"/>
                <a:ext cx="928" cy="248"/>
              </a:xfrm>
              <a:prstGeom prst="rect">
                <a:avLst/>
              </a:prstGeom>
              <a:noFill/>
              <a:ln w="12700">
                <a:noFill/>
                <a:miter lim="800000"/>
                <a:headEnd/>
                <a:tailEnd/>
              </a:ln>
            </p:spPr>
            <p:txBody>
              <a:bodyPr lIns="0" tIns="0" rIns="54185" bIns="0"/>
              <a:lstStyle/>
              <a:p>
                <a:pPr marL="39686" algn="ctr"/>
                <a:r>
                  <a:rPr lang="en-US" sz="1867" dirty="0">
                    <a:latin typeface="Calibri" pitchFamily="34" charset="0"/>
                    <a:cs typeface="Arial" charset="0"/>
                  </a:rPr>
                  <a:t>Actuators</a:t>
                </a:r>
              </a:p>
            </p:txBody>
          </p:sp>
        </p:grpSp>
        <p:sp>
          <p:nvSpPr>
            <p:cNvPr id="28"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2133">
                <a:latin typeface="Calibri" pitchFamily="34" charset="0"/>
              </a:endParaRPr>
            </a:p>
          </p:txBody>
        </p:sp>
        <p:sp>
          <p:nvSpPr>
            <p:cNvPr id="29"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40639" bIns="0"/>
            <a:lstStyle/>
            <a:p>
              <a:pPr marL="39686" algn="ctr"/>
              <a:r>
                <a:rPr lang="en-US" sz="2133" b="1" dirty="0">
                  <a:latin typeface="Calibri" pitchFamily="34" charset="0"/>
                  <a:cs typeface="Arial" charset="0"/>
                </a:rPr>
                <a:t>Environment</a:t>
              </a:r>
            </a:p>
          </p:txBody>
        </p:sp>
        <p:sp>
          <p:nvSpPr>
            <p:cNvPr id="30" name="Line 18"/>
            <p:cNvSpPr>
              <a:spLocks noChangeShapeType="1"/>
            </p:cNvSpPr>
            <p:nvPr/>
          </p:nvSpPr>
          <p:spPr bwMode="auto">
            <a:xfrm rot="10800000" flipH="1">
              <a:off x="6182915" y="3574256"/>
              <a:ext cx="1859756" cy="0"/>
            </a:xfrm>
            <a:prstGeom prst="line">
              <a:avLst/>
            </a:prstGeom>
            <a:noFill/>
            <a:ln w="25400">
              <a:solidFill>
                <a:schemeClr val="tx1"/>
              </a:solidFill>
              <a:round/>
              <a:headEnd type="stealth" w="med" len="med"/>
              <a:tailEnd/>
            </a:ln>
          </p:spPr>
          <p:txBody>
            <a:bodyPr lIns="91439" tIns="45719" rIns="91439" bIns="45719"/>
            <a:lstStyle/>
            <a:p>
              <a:endParaRPr lang="en-US" sz="2133">
                <a:latin typeface="Calibri" pitchFamily="34" charset="0"/>
              </a:endParaRPr>
            </a:p>
          </p:txBody>
        </p:sp>
        <p:sp>
          <p:nvSpPr>
            <p:cNvPr id="31"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91439" tIns="45719" rIns="91439" bIns="45719"/>
            <a:lstStyle/>
            <a:p>
              <a:endParaRPr lang="en-US" sz="2133">
                <a:latin typeface="Calibri" pitchFamily="34" charset="0"/>
              </a:endParaRPr>
            </a:p>
          </p:txBody>
        </p:sp>
        <p:sp>
          <p:nvSpPr>
            <p:cNvPr id="32" name="Rectangle 20"/>
            <p:cNvSpPr>
              <a:spLocks/>
            </p:cNvSpPr>
            <p:nvPr/>
          </p:nvSpPr>
          <p:spPr bwMode="auto">
            <a:xfrm>
              <a:off x="6682977" y="3584972"/>
              <a:ext cx="942975" cy="266700"/>
            </a:xfrm>
            <a:prstGeom prst="rect">
              <a:avLst/>
            </a:prstGeom>
            <a:noFill/>
            <a:ln w="12700">
              <a:noFill/>
              <a:miter lim="800000"/>
              <a:headEnd/>
              <a:tailEnd/>
            </a:ln>
          </p:spPr>
          <p:txBody>
            <a:bodyPr lIns="0" tIns="0" rIns="40639" bIns="0"/>
            <a:lstStyle/>
            <a:p>
              <a:pPr marL="39686" algn="ctr"/>
              <a:r>
                <a:rPr lang="en-US" sz="1467" dirty="0">
                  <a:latin typeface="Calibri" pitchFamily="34" charset="0"/>
                  <a:cs typeface="Arial" charset="0"/>
                </a:rPr>
                <a:t>Percepts</a:t>
              </a:r>
            </a:p>
          </p:txBody>
        </p:sp>
        <p:sp>
          <p:nvSpPr>
            <p:cNvPr id="33" name="Rectangle 21"/>
            <p:cNvSpPr>
              <a:spLocks/>
            </p:cNvSpPr>
            <p:nvPr/>
          </p:nvSpPr>
          <p:spPr bwMode="auto">
            <a:xfrm>
              <a:off x="6749652" y="4324350"/>
              <a:ext cx="809625" cy="304800"/>
            </a:xfrm>
            <a:prstGeom prst="rect">
              <a:avLst/>
            </a:prstGeom>
            <a:noFill/>
            <a:ln w="12700">
              <a:noFill/>
              <a:miter lim="800000"/>
              <a:headEnd/>
              <a:tailEnd/>
            </a:ln>
          </p:spPr>
          <p:txBody>
            <a:bodyPr lIns="0" tIns="0" rIns="40639" bIns="0"/>
            <a:lstStyle/>
            <a:p>
              <a:pPr marL="39686" algn="ctr"/>
              <a:r>
                <a:rPr lang="en-US" sz="1467" dirty="0">
                  <a:latin typeface="Calibri" pitchFamily="34" charset="0"/>
                  <a:cs typeface="Arial" charset="0"/>
                </a:rPr>
                <a:t>Actions</a:t>
              </a:r>
            </a:p>
          </p:txBody>
        </p:sp>
      </p:grpSp>
      <p:pic>
        <p:nvPicPr>
          <p:cNvPr id="46083" name="Picture 3" descr="C:\Temp\ketrina\RationalAgent.png"/>
          <p:cNvPicPr preferRelativeResize="0">
            <a:picLocks noChangeArrowheads="1"/>
          </p:cNvPicPr>
          <p:nvPr/>
        </p:nvPicPr>
        <p:blipFill>
          <a:blip r:embed="rId3" cstate="print"/>
          <a:srcRect/>
          <a:stretch>
            <a:fillRect/>
          </a:stretch>
        </p:blipFill>
        <p:spPr bwMode="auto">
          <a:xfrm flipH="1">
            <a:off x="7721600" y="1490472"/>
            <a:ext cx="3759200" cy="2954528"/>
          </a:xfrm>
          <a:prstGeom prst="rect">
            <a:avLst/>
          </a:prstGeom>
          <a:noFill/>
        </p:spPr>
      </p:pic>
    </p:spTree>
    <p:extLst>
      <p:ext uri="{BB962C8B-B14F-4D97-AF65-F5344CB8AC3E}">
        <p14:creationId xmlns:p14="http://schemas.microsoft.com/office/powerpoint/2010/main" val="1150696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65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65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653">
                                            <p:txEl>
                                              <p:pRg st="3" end="3"/>
                                            </p:txEl>
                                          </p:spTgt>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27653">
                                            <p:txEl>
                                              <p:pRg st="4" end="4"/>
                                            </p:txEl>
                                          </p:spTgt>
                                        </p:tgtEl>
                                        <p:attrNameLst>
                                          <p:attrName>style.visibility</p:attrName>
                                        </p:attrNameLst>
                                      </p:cBhvr>
                                      <p:to>
                                        <p:strVal val="visible"/>
                                      </p:to>
                                    </p:set>
                                  </p:childTnLst>
                                </p:cTn>
                              </p:par>
                            </p:childTnLst>
                          </p:cTn>
                        </p:par>
                        <p:par>
                          <p:cTn id="30" fill="hold">
                            <p:stCondLst>
                              <p:cond delay="1000"/>
                            </p:stCondLst>
                            <p:childTnLst>
                              <p:par>
                                <p:cTn id="31" presetID="1" presetClass="entr" presetSubtype="0" fill="hold" grpId="0" nodeType="afterEffect">
                                  <p:stCondLst>
                                    <p:cond delay="0"/>
                                  </p:stCondLst>
                                  <p:childTnLst>
                                    <p:set>
                                      <p:cBhvr>
                                        <p:cTn id="32" dur="1" fill="hold">
                                          <p:stCondLst>
                                            <p:cond delay="499"/>
                                          </p:stCondLst>
                                        </p:cTn>
                                        <p:tgtEl>
                                          <p:spTgt spid="276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bldLvl="5" autoUpdateAnimBg="0"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a:t>
            </a:r>
          </a:p>
        </p:txBody>
      </p:sp>
      <p:sp>
        <p:nvSpPr>
          <p:cNvPr id="4" name="Oval 3"/>
          <p:cNvSpPr/>
          <p:nvPr/>
        </p:nvSpPr>
        <p:spPr>
          <a:xfrm>
            <a:off x="2946400" y="177800"/>
            <a:ext cx="6502400" cy="6477000"/>
          </a:xfrm>
          <a:prstGeom prst="ellipse">
            <a:avLst/>
          </a:prstGeom>
          <a:no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 name="Oval 4"/>
          <p:cNvSpPr/>
          <p:nvPr/>
        </p:nvSpPr>
        <p:spPr>
          <a:xfrm>
            <a:off x="5181600" y="2413000"/>
            <a:ext cx="2133600" cy="1905000"/>
          </a:xfrm>
          <a:prstGeom prst="ellipse">
            <a:avLst/>
          </a:prstGeom>
          <a:no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TextBox 5"/>
          <p:cNvSpPr txBox="1"/>
          <p:nvPr/>
        </p:nvSpPr>
        <p:spPr>
          <a:xfrm>
            <a:off x="5283201" y="2819401"/>
            <a:ext cx="1923095" cy="1118319"/>
          </a:xfrm>
          <a:prstGeom prst="rect">
            <a:avLst/>
          </a:prstGeom>
          <a:noFill/>
        </p:spPr>
        <p:txBody>
          <a:bodyPr wrap="square" rtlCol="0">
            <a:spAutoFit/>
          </a:bodyPr>
          <a:lstStyle/>
          <a:p>
            <a:pPr algn="ctr"/>
            <a:r>
              <a:rPr lang="en-US" sz="2400" dirty="0">
                <a:latin typeface="Palatino"/>
                <a:cs typeface="Palatino"/>
              </a:rPr>
              <a:t>Rational</a:t>
            </a:r>
          </a:p>
          <a:p>
            <a:pPr algn="ctr"/>
            <a:r>
              <a:rPr lang="en-US" sz="2400" dirty="0">
                <a:latin typeface="Palatino"/>
                <a:cs typeface="Palatino"/>
              </a:rPr>
              <a:t>Agents</a:t>
            </a:r>
          </a:p>
          <a:p>
            <a:pPr algn="ctr"/>
            <a:r>
              <a:rPr lang="en-US" sz="1867" dirty="0">
                <a:latin typeface="Palatino"/>
                <a:cs typeface="Palatino"/>
              </a:rPr>
              <a:t>[decisions]</a:t>
            </a:r>
          </a:p>
        </p:txBody>
      </p:sp>
      <p:sp>
        <p:nvSpPr>
          <p:cNvPr id="8" name="TextBox 7"/>
          <p:cNvSpPr txBox="1"/>
          <p:nvPr/>
        </p:nvSpPr>
        <p:spPr>
          <a:xfrm>
            <a:off x="3251201" y="2819401"/>
            <a:ext cx="1923095" cy="954107"/>
          </a:xfrm>
          <a:prstGeom prst="rect">
            <a:avLst/>
          </a:prstGeom>
          <a:noFill/>
        </p:spPr>
        <p:txBody>
          <a:bodyPr wrap="square" rtlCol="0">
            <a:spAutoFit/>
          </a:bodyPr>
          <a:lstStyle/>
          <a:p>
            <a:pPr algn="ctr"/>
            <a:r>
              <a:rPr lang="en-US" sz="2400" dirty="0">
                <a:latin typeface="Palatino"/>
                <a:cs typeface="Palatino"/>
              </a:rPr>
              <a:t>Robots</a:t>
            </a:r>
          </a:p>
          <a:p>
            <a:pPr algn="ctr"/>
            <a:r>
              <a:rPr lang="en-US" sz="1600" dirty="0">
                <a:latin typeface="Palatino"/>
                <a:cs typeface="Palatino"/>
              </a:rPr>
              <a:t>[physically embodied]</a:t>
            </a:r>
          </a:p>
        </p:txBody>
      </p:sp>
      <p:sp>
        <p:nvSpPr>
          <p:cNvPr id="9" name="TextBox 8"/>
          <p:cNvSpPr txBox="1"/>
          <p:nvPr/>
        </p:nvSpPr>
        <p:spPr>
          <a:xfrm>
            <a:off x="4775200" y="1295400"/>
            <a:ext cx="2844800" cy="954107"/>
          </a:xfrm>
          <a:prstGeom prst="rect">
            <a:avLst/>
          </a:prstGeom>
          <a:noFill/>
        </p:spPr>
        <p:txBody>
          <a:bodyPr wrap="square" rtlCol="0">
            <a:spAutoFit/>
          </a:bodyPr>
          <a:lstStyle/>
          <a:p>
            <a:pPr algn="ctr"/>
            <a:r>
              <a:rPr lang="en-US" sz="2400" dirty="0">
                <a:latin typeface="Palatino"/>
                <a:cs typeface="Palatino"/>
              </a:rPr>
              <a:t>Machine Learning</a:t>
            </a:r>
          </a:p>
          <a:p>
            <a:pPr algn="ctr"/>
            <a:r>
              <a:rPr lang="en-US" sz="1600" dirty="0">
                <a:latin typeface="Palatino"/>
                <a:cs typeface="Palatino"/>
              </a:rPr>
              <a:t>[learning decisions; sometimes independent]</a:t>
            </a:r>
          </a:p>
        </p:txBody>
      </p:sp>
      <p:sp>
        <p:nvSpPr>
          <p:cNvPr id="10" name="TextBox 9"/>
          <p:cNvSpPr txBox="1"/>
          <p:nvPr/>
        </p:nvSpPr>
        <p:spPr>
          <a:xfrm>
            <a:off x="7010401" y="4546601"/>
            <a:ext cx="1923095" cy="461665"/>
          </a:xfrm>
          <a:prstGeom prst="rect">
            <a:avLst/>
          </a:prstGeom>
          <a:noFill/>
        </p:spPr>
        <p:txBody>
          <a:bodyPr wrap="square" rtlCol="0">
            <a:spAutoFit/>
          </a:bodyPr>
          <a:lstStyle/>
          <a:p>
            <a:pPr algn="ctr"/>
            <a:r>
              <a:rPr lang="en-US" sz="2400" dirty="0">
                <a:latin typeface="Palatino"/>
                <a:cs typeface="Palatino"/>
              </a:rPr>
              <a:t>NLP</a:t>
            </a:r>
          </a:p>
        </p:txBody>
      </p:sp>
      <p:sp>
        <p:nvSpPr>
          <p:cNvPr id="11" name="TextBox 10"/>
          <p:cNvSpPr txBox="1"/>
          <p:nvPr/>
        </p:nvSpPr>
        <p:spPr>
          <a:xfrm>
            <a:off x="4572001" y="4953001"/>
            <a:ext cx="1923095" cy="830997"/>
          </a:xfrm>
          <a:prstGeom prst="rect">
            <a:avLst/>
          </a:prstGeom>
          <a:noFill/>
        </p:spPr>
        <p:txBody>
          <a:bodyPr wrap="square" rtlCol="0">
            <a:spAutoFit/>
          </a:bodyPr>
          <a:lstStyle/>
          <a:p>
            <a:pPr algn="ctr"/>
            <a:r>
              <a:rPr lang="en-US" sz="2400" dirty="0">
                <a:latin typeface="Palatino"/>
                <a:cs typeface="Palatino"/>
              </a:rPr>
              <a:t>Computer  Vision</a:t>
            </a:r>
          </a:p>
        </p:txBody>
      </p:sp>
      <p:sp>
        <p:nvSpPr>
          <p:cNvPr id="12" name="TextBox 11"/>
          <p:cNvSpPr txBox="1"/>
          <p:nvPr/>
        </p:nvSpPr>
        <p:spPr>
          <a:xfrm>
            <a:off x="7416801" y="2921000"/>
            <a:ext cx="1923095" cy="830997"/>
          </a:xfrm>
          <a:prstGeom prst="rect">
            <a:avLst/>
          </a:prstGeom>
          <a:noFill/>
        </p:spPr>
        <p:txBody>
          <a:bodyPr wrap="square" rtlCol="0">
            <a:spAutoFit/>
          </a:bodyPr>
          <a:lstStyle/>
          <a:p>
            <a:pPr algn="ctr"/>
            <a:r>
              <a:rPr lang="en-US" sz="2400" dirty="0">
                <a:latin typeface="Palatino"/>
                <a:cs typeface="Palatino"/>
              </a:rPr>
              <a:t>Human-AI Interaction</a:t>
            </a:r>
          </a:p>
        </p:txBody>
      </p:sp>
    </p:spTree>
    <p:extLst>
      <p:ext uri="{BB962C8B-B14F-4D97-AF65-F5344CB8AC3E}">
        <p14:creationId xmlns:p14="http://schemas.microsoft.com/office/powerpoint/2010/main" val="600763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36CF1-C086-225B-1EE1-F2E5A48F17AB}"/>
              </a:ext>
            </a:extLst>
          </p:cNvPr>
          <p:cNvSpPr>
            <a:spLocks noGrp="1"/>
          </p:cNvSpPr>
          <p:nvPr>
            <p:ph type="title"/>
          </p:nvPr>
        </p:nvSpPr>
        <p:spPr/>
        <p:txBody>
          <a:bodyPr/>
          <a:lstStyle/>
          <a:p>
            <a:r>
              <a:rPr lang="en-US" dirty="0"/>
              <a:t>Generative AI</a:t>
            </a:r>
            <a:endParaRPr lang="en-PK" dirty="0"/>
          </a:p>
        </p:txBody>
      </p:sp>
      <p:sp>
        <p:nvSpPr>
          <p:cNvPr id="3" name="Content Placeholder 2">
            <a:extLst>
              <a:ext uri="{FF2B5EF4-FFF2-40B4-BE49-F238E27FC236}">
                <a16:creationId xmlns:a16="http://schemas.microsoft.com/office/drawing/2014/main" id="{BBA12643-5F89-CA99-F8AC-A5C5412453DF}"/>
              </a:ext>
            </a:extLst>
          </p:cNvPr>
          <p:cNvSpPr>
            <a:spLocks noGrp="1"/>
          </p:cNvSpPr>
          <p:nvPr>
            <p:ph idx="1"/>
          </p:nvPr>
        </p:nvSpPr>
        <p:spPr/>
        <p:txBody>
          <a:bodyPr/>
          <a:lstStyle/>
          <a:p>
            <a:r>
              <a:rPr lang="en-US" b="0" i="0" dirty="0">
                <a:solidFill>
                  <a:srgbClr val="1F1F1F"/>
                </a:solidFill>
                <a:effectLst/>
                <a:latin typeface="Source Sans Pro" panose="020B0503030403020204" pitchFamily="34" charset="0"/>
              </a:rPr>
              <a:t>Generative AI, also referred to as </a:t>
            </a:r>
            <a:r>
              <a:rPr lang="en-US" b="0" i="0" dirty="0" err="1">
                <a:solidFill>
                  <a:srgbClr val="1F1F1F"/>
                </a:solidFill>
                <a:effectLst/>
                <a:latin typeface="Source Sans Pro" panose="020B0503030403020204" pitchFamily="34" charset="0"/>
              </a:rPr>
              <a:t>GenAI</a:t>
            </a:r>
            <a:r>
              <a:rPr lang="en-US" b="0" i="0" dirty="0">
                <a:solidFill>
                  <a:srgbClr val="1F1F1F"/>
                </a:solidFill>
                <a:effectLst/>
                <a:latin typeface="Source Sans Pro" panose="020B0503030403020204" pitchFamily="34" charset="0"/>
              </a:rPr>
              <a:t>, allows users to input a variety of prompts to generate new content, such as text, images, videos, sounds, code, 3D designs, and other media. It “learns” and is trained on documents and artifacts that already exist online.</a:t>
            </a:r>
            <a:endParaRPr lang="en-PK" dirty="0"/>
          </a:p>
        </p:txBody>
      </p:sp>
    </p:spTree>
    <p:extLst>
      <p:ext uri="{BB962C8B-B14F-4D97-AF65-F5344CB8AC3E}">
        <p14:creationId xmlns:p14="http://schemas.microsoft.com/office/powerpoint/2010/main" val="3095837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F0CE-CADD-3376-B032-D11AD1082510}"/>
              </a:ext>
            </a:extLst>
          </p:cNvPr>
          <p:cNvSpPr>
            <a:spLocks noGrp="1"/>
          </p:cNvSpPr>
          <p:nvPr>
            <p:ph type="title"/>
          </p:nvPr>
        </p:nvSpPr>
        <p:spPr/>
        <p:txBody>
          <a:bodyPr/>
          <a:lstStyle/>
          <a:p>
            <a:r>
              <a:rPr lang="en-US" b="1" i="0" dirty="0">
                <a:solidFill>
                  <a:srgbClr val="1F1F1F"/>
                </a:solidFill>
                <a:effectLst/>
                <a:latin typeface="Source Sans Pro" panose="020B0503030403020204" pitchFamily="34" charset="0"/>
              </a:rPr>
              <a:t>How does generative AI work?</a:t>
            </a:r>
            <a:endParaRPr lang="en-PK" dirty="0"/>
          </a:p>
        </p:txBody>
      </p:sp>
      <p:sp>
        <p:nvSpPr>
          <p:cNvPr id="3" name="Content Placeholder 2">
            <a:extLst>
              <a:ext uri="{FF2B5EF4-FFF2-40B4-BE49-F238E27FC236}">
                <a16:creationId xmlns:a16="http://schemas.microsoft.com/office/drawing/2014/main" id="{B935CF87-0DC8-D1FD-2DB3-A52C6B888822}"/>
              </a:ext>
            </a:extLst>
          </p:cNvPr>
          <p:cNvSpPr>
            <a:spLocks noGrp="1"/>
          </p:cNvSpPr>
          <p:nvPr>
            <p:ph idx="1"/>
          </p:nvPr>
        </p:nvSpPr>
        <p:spPr/>
        <p:txBody>
          <a:bodyPr/>
          <a:lstStyle/>
          <a:p>
            <a:pPr algn="l"/>
            <a:r>
              <a:rPr lang="en-US" b="0" i="0" dirty="0">
                <a:solidFill>
                  <a:srgbClr val="1F1F1F"/>
                </a:solidFill>
                <a:effectLst/>
                <a:latin typeface="Source Sans Pro" panose="020B0503030403020204" pitchFamily="34" charset="0"/>
              </a:rPr>
              <a:t>Generative AI models use neural networks to identify patterns in existing data to generate new content. Trained on unsupervised and semi-supervised learning approaches, organizations can create foundation models from large, unlabeled data sets, essentially forming a base for AI systems to perform tasks [</a:t>
            </a:r>
            <a:r>
              <a:rPr lang="en-US" b="0" i="0" u="sng" dirty="0">
                <a:solidFill>
                  <a:srgbClr val="1F1F1F"/>
                </a:solidFill>
                <a:effectLst/>
                <a:latin typeface="Source Sans Pro" panose="020B0503030403020204" pitchFamily="34" charset="0"/>
                <a:hlinkClick r:id="rId2"/>
              </a:rPr>
              <a:t>1</a:t>
            </a:r>
            <a:r>
              <a:rPr lang="en-US" b="0" i="0" dirty="0">
                <a:solidFill>
                  <a:srgbClr val="1F1F1F"/>
                </a:solidFill>
                <a:effectLst/>
                <a:latin typeface="Source Sans Pro" panose="020B0503030403020204" pitchFamily="34" charset="0"/>
              </a:rPr>
              <a:t>].</a:t>
            </a:r>
          </a:p>
          <a:p>
            <a:pPr algn="l"/>
            <a:r>
              <a:rPr lang="en-US" b="0" i="0" dirty="0">
                <a:solidFill>
                  <a:srgbClr val="1F1F1F"/>
                </a:solidFill>
                <a:effectLst/>
                <a:latin typeface="Source Sans Pro" panose="020B0503030403020204" pitchFamily="34" charset="0"/>
              </a:rPr>
              <a:t>Some examples of foundation models include LLMs, GANs, VAEs, and Multimodal, which power tools like ChatGPT, DALL-E, and more. ChatGPT draws data from GPT-3 and enables users to generate a story based on a prompt. Another foundation model Stable Diffusion enables users to generate realistic images based on text input [</a:t>
            </a:r>
            <a:r>
              <a:rPr lang="en-US" b="0" i="0" u="sng" dirty="0">
                <a:solidFill>
                  <a:srgbClr val="1F1F1F"/>
                </a:solidFill>
                <a:effectLst/>
                <a:latin typeface="Source Sans Pro" panose="020B0503030403020204" pitchFamily="34" charset="0"/>
                <a:hlinkClick r:id="rId3"/>
              </a:rPr>
              <a:t>2</a:t>
            </a:r>
            <a:r>
              <a:rPr lang="en-US" b="0" i="0" dirty="0">
                <a:solidFill>
                  <a:srgbClr val="1F1F1F"/>
                </a:solidFill>
                <a:effectLst/>
                <a:latin typeface="Source Sans Pro" panose="020B0503030403020204" pitchFamily="34" charset="0"/>
              </a:rPr>
              <a:t>].</a:t>
            </a:r>
          </a:p>
          <a:p>
            <a:endParaRPr lang="en-PK" dirty="0"/>
          </a:p>
        </p:txBody>
      </p:sp>
    </p:spTree>
    <p:extLst>
      <p:ext uri="{BB962C8B-B14F-4D97-AF65-F5344CB8AC3E}">
        <p14:creationId xmlns:p14="http://schemas.microsoft.com/office/powerpoint/2010/main" val="2616055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02C2F-3A98-687A-A041-DB704F16A39A}"/>
              </a:ext>
            </a:extLst>
          </p:cNvPr>
          <p:cNvSpPr>
            <a:spLocks noGrp="1"/>
          </p:cNvSpPr>
          <p:nvPr>
            <p:ph type="title"/>
          </p:nvPr>
        </p:nvSpPr>
        <p:spPr/>
        <p:txBody>
          <a:bodyPr/>
          <a:lstStyle/>
          <a:p>
            <a:r>
              <a:rPr lang="en-US" b="1" i="0" dirty="0">
                <a:solidFill>
                  <a:srgbClr val="1F1F1F"/>
                </a:solidFill>
                <a:effectLst/>
                <a:latin typeface="Source Sans Pro" panose="020B0503030403020204" pitchFamily="34" charset="0"/>
              </a:rPr>
              <a:t>Popular AI generators</a:t>
            </a:r>
            <a:endParaRPr lang="en-PK" dirty="0"/>
          </a:p>
        </p:txBody>
      </p:sp>
      <p:sp>
        <p:nvSpPr>
          <p:cNvPr id="3" name="Content Placeholder 2">
            <a:extLst>
              <a:ext uri="{FF2B5EF4-FFF2-40B4-BE49-F238E27FC236}">
                <a16:creationId xmlns:a16="http://schemas.microsoft.com/office/drawing/2014/main" id="{49080D4D-1B02-01FA-F861-A890C89C2468}"/>
              </a:ext>
            </a:extLst>
          </p:cNvPr>
          <p:cNvSpPr>
            <a:spLocks noGrp="1"/>
          </p:cNvSpPr>
          <p:nvPr>
            <p:ph idx="1"/>
          </p:nvPr>
        </p:nvSpPr>
        <p:spPr/>
        <p:txBody>
          <a:bodyPr/>
          <a:lstStyle/>
          <a:p>
            <a:pPr algn="l"/>
            <a:r>
              <a:rPr lang="en-US" sz="2400" b="0" i="0" dirty="0">
                <a:solidFill>
                  <a:srgbClr val="1F1F1F"/>
                </a:solidFill>
                <a:effectLst/>
                <a:latin typeface="Source Sans Pro" panose="020B0503030403020204" pitchFamily="34" charset="0"/>
              </a:rPr>
              <a:t>There are several generative AI platforms you can become familiar with. You may find them helpful for automating certain processes in your workflow.</a:t>
            </a:r>
          </a:p>
          <a:p>
            <a:pPr algn="l">
              <a:buFont typeface="Arial" panose="020B0604020202020204" pitchFamily="34" charset="0"/>
              <a:buChar char="•"/>
            </a:pPr>
            <a:r>
              <a:rPr lang="en-US" sz="2400" b="1" i="0" dirty="0">
                <a:solidFill>
                  <a:srgbClr val="1F1F1F"/>
                </a:solidFill>
                <a:effectLst/>
                <a:latin typeface="var(--cds-font-family-source-sans-pro)"/>
              </a:rPr>
              <a:t>ChatGPT:</a:t>
            </a:r>
            <a:r>
              <a:rPr lang="en-US" sz="2400" b="0" i="0" dirty="0">
                <a:solidFill>
                  <a:srgbClr val="1F1F1F"/>
                </a:solidFill>
                <a:effectLst/>
                <a:latin typeface="var(--cds-font-family-source-sans-pro)"/>
              </a:rPr>
              <a:t> This language model has a foundation of GPT architecture that generates text that resembles something a human would produce. It's a helpful companion for research, strategy, and content creation.</a:t>
            </a:r>
          </a:p>
          <a:p>
            <a:pPr algn="l">
              <a:buFont typeface="Arial" panose="020B0604020202020204" pitchFamily="34" charset="0"/>
              <a:buChar char="•"/>
            </a:pPr>
            <a:r>
              <a:rPr lang="en-US" sz="2400" b="1" i="0" dirty="0">
                <a:solidFill>
                  <a:srgbClr val="1F1F1F"/>
                </a:solidFill>
                <a:effectLst/>
                <a:latin typeface="var(--cds-font-family-source-sans-pro)"/>
              </a:rPr>
              <a:t>DALL-E2: </a:t>
            </a:r>
            <a:r>
              <a:rPr lang="en-US" sz="2400" b="0" i="0" dirty="0">
                <a:solidFill>
                  <a:srgbClr val="1F1F1F"/>
                </a:solidFill>
                <a:effectLst/>
                <a:latin typeface="var(--cds-font-family-source-sans-pro)"/>
              </a:rPr>
              <a:t>This model generates images from text prompts, so creatives can create vibrant illustrations and concept art that’s a useful accompaniment to content marketing. </a:t>
            </a:r>
          </a:p>
          <a:p>
            <a:pPr algn="l">
              <a:buFont typeface="Arial" panose="020B0604020202020204" pitchFamily="34" charset="0"/>
              <a:buChar char="•"/>
            </a:pPr>
            <a:r>
              <a:rPr lang="en-US" sz="2400" b="1" i="0" dirty="0">
                <a:solidFill>
                  <a:srgbClr val="1F1F1F"/>
                </a:solidFill>
                <a:effectLst/>
                <a:latin typeface="var(--cds-font-family-source-sans-pro)"/>
              </a:rPr>
              <a:t>GitHub Copilot: </a:t>
            </a:r>
            <a:r>
              <a:rPr lang="en-US" sz="2400" b="0" i="0" dirty="0">
                <a:solidFill>
                  <a:srgbClr val="1F1F1F"/>
                </a:solidFill>
                <a:effectLst/>
                <a:latin typeface="var(--cds-font-family-source-sans-pro)"/>
              </a:rPr>
              <a:t>This collaboration between GitHub and OpenAI acts as a coding companion to help developers code faster and more intuitively. </a:t>
            </a:r>
          </a:p>
          <a:p>
            <a:endParaRPr lang="en-PK" sz="2400" dirty="0"/>
          </a:p>
        </p:txBody>
      </p:sp>
    </p:spTree>
    <p:extLst>
      <p:ext uri="{BB962C8B-B14F-4D97-AF65-F5344CB8AC3E}">
        <p14:creationId xmlns:p14="http://schemas.microsoft.com/office/powerpoint/2010/main" val="799947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DBFB-907F-D0D6-8B8B-293FDDC75320}"/>
              </a:ext>
            </a:extLst>
          </p:cNvPr>
          <p:cNvSpPr>
            <a:spLocks noGrp="1"/>
          </p:cNvSpPr>
          <p:nvPr>
            <p:ph type="title"/>
          </p:nvPr>
        </p:nvSpPr>
        <p:spPr/>
        <p:txBody>
          <a:bodyPr/>
          <a:lstStyle/>
          <a:p>
            <a:r>
              <a:rPr lang="en-US" dirty="0"/>
              <a:t>Google </a:t>
            </a:r>
            <a:r>
              <a:rPr lang="en-US" dirty="0" err="1"/>
              <a:t>Vextex</a:t>
            </a:r>
            <a:r>
              <a:rPr lang="en-US" dirty="0"/>
              <a:t> AI and Duet AI</a:t>
            </a:r>
            <a:endParaRPr lang="en-PK" dirty="0"/>
          </a:p>
        </p:txBody>
      </p:sp>
      <p:pic>
        <p:nvPicPr>
          <p:cNvPr id="1026" name="Picture 2" descr="May be a graphic of text">
            <a:extLst>
              <a:ext uri="{FF2B5EF4-FFF2-40B4-BE49-F238E27FC236}">
                <a16:creationId xmlns:a16="http://schemas.microsoft.com/office/drawing/2014/main" id="{A901B7CB-F767-DA73-BE3D-27A9F1D95E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12670" y="1397000"/>
            <a:ext cx="7566660" cy="472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126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3E87D-F60F-B1C3-15E5-1781B5BC6090}"/>
              </a:ext>
            </a:extLst>
          </p:cNvPr>
          <p:cNvSpPr>
            <a:spLocks noGrp="1"/>
          </p:cNvSpPr>
          <p:nvPr>
            <p:ph type="title"/>
          </p:nvPr>
        </p:nvSpPr>
        <p:spPr/>
        <p:txBody>
          <a:bodyPr/>
          <a:lstStyle/>
          <a:p>
            <a:endParaRPr lang="en-PK"/>
          </a:p>
        </p:txBody>
      </p:sp>
      <p:pic>
        <p:nvPicPr>
          <p:cNvPr id="2050" name="Picture 2" descr="May be an image of text that says 'Model Evaluation in... Annual Google Cloud test1 X Machine Search VertexAl Datasets Get Getce ENTERTAINMENT Untitled Labelling co OPEN NOTEBOOK Other favorites MODELDEVELOMENT PYTHON JAVA CURL A Usethis scriptto request model response application. Install Vertex SDK: Open terminal window enter pip install -upgrade Experiments API REFERENCE Metadata command below. DEPLOY also install USE following code your application request model response virtualenv 2. Model registry import Online prediction Part atchpredictions ロ covert English to rdu&quot;&quot;&quot; Vector Search 2048, MANAGE safety_settings=[], tream=True, Respon Marketplace response model undefined responses: end=&quot;&quot;) generate() Model CLOSE f 4:43 Sunday 04/02/2024'">
            <a:extLst>
              <a:ext uri="{FF2B5EF4-FFF2-40B4-BE49-F238E27FC236}">
                <a16:creationId xmlns:a16="http://schemas.microsoft.com/office/drawing/2014/main" id="{D3D72E01-FADD-FACF-92B3-8ED9C310DA6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0842" y="1117600"/>
            <a:ext cx="11229474" cy="5008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042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B4A92-752C-72D6-506E-42AC433878AA}"/>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296A56B9-51B2-2DE9-4069-58DE05514F7A}"/>
              </a:ext>
            </a:extLst>
          </p:cNvPr>
          <p:cNvSpPr>
            <a:spLocks noGrp="1"/>
          </p:cNvSpPr>
          <p:nvPr>
            <p:ph idx="1"/>
          </p:nvPr>
        </p:nvSpPr>
        <p:spPr/>
        <p:txBody>
          <a:bodyPr/>
          <a:lstStyle/>
          <a:p>
            <a:r>
              <a:rPr lang="en-US" b="1" i="0" dirty="0">
                <a:solidFill>
                  <a:srgbClr val="1F1F1F"/>
                </a:solidFill>
                <a:effectLst/>
                <a:latin typeface="Source Sans Pro" panose="020B0503030403020204" pitchFamily="34" charset="0"/>
              </a:rPr>
              <a:t>Artificial intelligence (AI)</a:t>
            </a:r>
            <a:r>
              <a:rPr lang="en-US" b="0" i="0" dirty="0">
                <a:solidFill>
                  <a:srgbClr val="1F1F1F"/>
                </a:solidFill>
                <a:effectLst/>
                <a:latin typeface="Source Sans Pro" panose="020B0503030403020204" pitchFamily="34" charset="0"/>
              </a:rPr>
              <a:t> is the theory and development of computer systems capable of performing tasks that historically required human intelligence, such as recognizing speech, making decisions, and identifying patterns.</a:t>
            </a:r>
          </a:p>
          <a:p>
            <a:endParaRPr lang="en-US" dirty="0">
              <a:solidFill>
                <a:srgbClr val="1F1F1F"/>
              </a:solidFill>
              <a:latin typeface="Source Sans Pro" panose="020B0503030403020204" pitchFamily="34" charset="0"/>
            </a:endParaRPr>
          </a:p>
          <a:p>
            <a:r>
              <a:rPr lang="en-US" b="0" i="0" dirty="0">
                <a:solidFill>
                  <a:srgbClr val="1F1F1F"/>
                </a:solidFill>
                <a:effectLst/>
                <a:latin typeface="Source Sans Pro" panose="020B0503030403020204" pitchFamily="34" charset="0"/>
              </a:rPr>
              <a:t>AI is an umbrella term that encompasses a wide variety of technologies, including </a:t>
            </a:r>
            <a:r>
              <a:rPr lang="en-US" b="0" i="0" u="sng" dirty="0">
                <a:effectLst/>
                <a:latin typeface="Source Sans Pro" panose="020B0503030403020204" pitchFamily="34" charset="0"/>
                <a:hlinkClick r:id="rId2"/>
              </a:rPr>
              <a:t>machine learning</a:t>
            </a:r>
            <a:r>
              <a:rPr lang="en-US" b="0" i="0" dirty="0">
                <a:solidFill>
                  <a:srgbClr val="1F1F1F"/>
                </a:solidFill>
                <a:effectLst/>
                <a:latin typeface="Source Sans Pro" panose="020B0503030403020204" pitchFamily="34" charset="0"/>
              </a:rPr>
              <a:t>, </a:t>
            </a:r>
            <a:r>
              <a:rPr lang="en-US" b="0" i="0" u="sng" dirty="0">
                <a:effectLst/>
                <a:latin typeface="Source Sans Pro" panose="020B0503030403020204" pitchFamily="34" charset="0"/>
                <a:hlinkClick r:id="rId3"/>
              </a:rPr>
              <a:t>deep learning</a:t>
            </a:r>
            <a:r>
              <a:rPr lang="en-US" b="0" i="0" dirty="0">
                <a:solidFill>
                  <a:srgbClr val="1F1F1F"/>
                </a:solidFill>
                <a:effectLst/>
                <a:latin typeface="Source Sans Pro" panose="020B0503030403020204" pitchFamily="34" charset="0"/>
              </a:rPr>
              <a:t>, and </a:t>
            </a:r>
            <a:r>
              <a:rPr lang="en-US" b="0" i="0" u="sng" dirty="0">
                <a:effectLst/>
                <a:latin typeface="Source Sans Pro" panose="020B0503030403020204" pitchFamily="34" charset="0"/>
                <a:hlinkClick r:id="rId4"/>
              </a:rPr>
              <a:t>natural language processing (NLP)</a:t>
            </a:r>
            <a:r>
              <a:rPr lang="en-US" b="0" i="0" dirty="0">
                <a:solidFill>
                  <a:srgbClr val="1F1F1F"/>
                </a:solidFill>
                <a:effectLst/>
                <a:latin typeface="Source Sans Pro" panose="020B0503030403020204" pitchFamily="34" charset="0"/>
              </a:rPr>
              <a:t>. </a:t>
            </a:r>
            <a:endParaRPr lang="en-PK" dirty="0"/>
          </a:p>
        </p:txBody>
      </p:sp>
    </p:spTree>
    <p:extLst>
      <p:ext uri="{BB962C8B-B14F-4D97-AF65-F5344CB8AC3E}">
        <p14:creationId xmlns:p14="http://schemas.microsoft.com/office/powerpoint/2010/main" val="3094008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vert="horz" wrap="square" lIns="68579" tIns="34289" rIns="132077" bIns="34289" numCol="1" anchor="ctr" anchorCtr="0" compatLnSpc="1">
            <a:prstTxWarp prst="textNoShape">
              <a:avLst/>
            </a:prstTxWarp>
          </a:bodyPr>
          <a:lstStyle/>
          <a:p>
            <a:r>
              <a:rPr lang="en-US"/>
              <a:t>Rational Decisions</a:t>
            </a:r>
          </a:p>
        </p:txBody>
      </p:sp>
      <p:sp>
        <p:nvSpPr>
          <p:cNvPr id="12292" name="Rectangle 5"/>
          <p:cNvSpPr>
            <a:spLocks/>
          </p:cNvSpPr>
          <p:nvPr/>
        </p:nvSpPr>
        <p:spPr bwMode="auto">
          <a:xfrm>
            <a:off x="2032000" y="1498601"/>
            <a:ext cx="9144000" cy="2578100"/>
          </a:xfrm>
          <a:prstGeom prst="rect">
            <a:avLst/>
          </a:prstGeom>
          <a:noFill/>
          <a:ln w="12700">
            <a:noFill/>
            <a:miter lim="800000"/>
            <a:headEnd/>
            <a:tailEnd/>
          </a:ln>
        </p:spPr>
        <p:txBody>
          <a:bodyPr lIns="0" tIns="0" rIns="40639" bIns="0"/>
          <a:lstStyle/>
          <a:p>
            <a:pPr marL="39686" defTabSz="1219170" fontAlgn="base">
              <a:spcBef>
                <a:spcPts val="1000"/>
              </a:spcBef>
              <a:spcAft>
                <a:spcPct val="0"/>
              </a:spcAft>
            </a:pPr>
            <a:r>
              <a:rPr lang="en-US" sz="2400" dirty="0">
                <a:solidFill>
                  <a:srgbClr val="000000"/>
                </a:solidFill>
                <a:latin typeface="Palatino"/>
                <a:cs typeface="Palatino"/>
              </a:rPr>
              <a:t>  We’ll use the term </a:t>
            </a:r>
            <a:r>
              <a:rPr lang="en-US" sz="2400" b="1" dirty="0">
                <a:solidFill>
                  <a:srgbClr val="000000"/>
                </a:solidFill>
                <a:latin typeface="Palatino"/>
                <a:cs typeface="Palatino"/>
              </a:rPr>
              <a:t>rational</a:t>
            </a:r>
            <a:r>
              <a:rPr lang="en-US" sz="2400" dirty="0">
                <a:solidFill>
                  <a:srgbClr val="000000"/>
                </a:solidFill>
                <a:latin typeface="Palatino"/>
                <a:cs typeface="Palatino"/>
              </a:rPr>
              <a:t> in a very specific, technical way:</a:t>
            </a:r>
          </a:p>
          <a:p>
            <a:pPr marL="496864" lvl="1" defTabSz="1219170" fontAlgn="base">
              <a:spcBef>
                <a:spcPts val="1000"/>
              </a:spcBef>
              <a:spcAft>
                <a:spcPct val="0"/>
              </a:spcAft>
              <a:buSzPct val="125000"/>
              <a:buFont typeface="Wingdings" pitchFamily="2" charset="2"/>
              <a:buChar char="§"/>
            </a:pPr>
            <a:r>
              <a:rPr lang="en-US" sz="2400" dirty="0">
                <a:solidFill>
                  <a:srgbClr val="000000"/>
                </a:solidFill>
                <a:latin typeface="Palatino"/>
                <a:cs typeface="Palatino"/>
              </a:rPr>
              <a:t> Rational: maximally achieving pre-defined goals</a:t>
            </a:r>
            <a:endParaRPr lang="en-US" sz="2400" i="1" dirty="0">
              <a:solidFill>
                <a:srgbClr val="000000"/>
              </a:solidFill>
              <a:latin typeface="Palatino"/>
              <a:cs typeface="Palatino"/>
            </a:endParaRPr>
          </a:p>
          <a:p>
            <a:pPr marL="496864" lvl="1" defTabSz="1219170" fontAlgn="base">
              <a:spcBef>
                <a:spcPts val="1000"/>
              </a:spcBef>
              <a:spcAft>
                <a:spcPct val="0"/>
              </a:spcAft>
              <a:buSzPct val="125000"/>
              <a:buFont typeface="Wingdings" pitchFamily="2" charset="2"/>
              <a:buChar char="§"/>
            </a:pPr>
            <a:r>
              <a:rPr lang="en-US" sz="2400" dirty="0">
                <a:solidFill>
                  <a:srgbClr val="000000"/>
                </a:solidFill>
                <a:latin typeface="Palatino"/>
                <a:cs typeface="Palatino"/>
              </a:rPr>
              <a:t> Rationality</a:t>
            </a:r>
            <a:r>
              <a:rPr lang="en-US" sz="2400" b="1" dirty="0">
                <a:solidFill>
                  <a:srgbClr val="000000"/>
                </a:solidFill>
                <a:latin typeface="Palatino"/>
                <a:cs typeface="Palatino"/>
              </a:rPr>
              <a:t> </a:t>
            </a:r>
            <a:r>
              <a:rPr lang="en-US" sz="2400" dirty="0">
                <a:solidFill>
                  <a:srgbClr val="000000"/>
                </a:solidFill>
                <a:latin typeface="Palatino"/>
                <a:cs typeface="Palatino"/>
              </a:rPr>
              <a:t>only concerns what decisions are made </a:t>
            </a:r>
          </a:p>
          <a:p>
            <a:pPr marL="496864" lvl="1" defTabSz="1219170" fontAlgn="base">
              <a:spcBef>
                <a:spcPts val="1000"/>
              </a:spcBef>
              <a:spcAft>
                <a:spcPct val="0"/>
              </a:spcAft>
              <a:buSzPct val="125000"/>
            </a:pPr>
            <a:r>
              <a:rPr lang="en-US" sz="2400" dirty="0">
                <a:solidFill>
                  <a:srgbClr val="000000"/>
                </a:solidFill>
                <a:latin typeface="Palatino"/>
                <a:cs typeface="Palatino"/>
              </a:rPr>
              <a:t>   (not the thought process behind them)</a:t>
            </a:r>
          </a:p>
          <a:p>
            <a:pPr marL="496864" lvl="1" defTabSz="1219170" fontAlgn="base">
              <a:spcBef>
                <a:spcPts val="1000"/>
              </a:spcBef>
              <a:spcAft>
                <a:spcPct val="0"/>
              </a:spcAft>
              <a:buSzPct val="125000"/>
              <a:buFont typeface="Wingdings" pitchFamily="2" charset="2"/>
              <a:buChar char="§"/>
            </a:pPr>
            <a:r>
              <a:rPr lang="en-US" sz="2400" dirty="0">
                <a:solidFill>
                  <a:srgbClr val="000000"/>
                </a:solidFill>
                <a:latin typeface="Palatino"/>
                <a:cs typeface="Palatino"/>
              </a:rPr>
              <a:t> Goals are expressed in terms of the </a:t>
            </a:r>
            <a:r>
              <a:rPr lang="en-US" sz="2400" b="1" dirty="0">
                <a:solidFill>
                  <a:srgbClr val="000000"/>
                </a:solidFill>
                <a:latin typeface="Palatino"/>
                <a:cs typeface="Palatino"/>
              </a:rPr>
              <a:t>utility</a:t>
            </a:r>
            <a:r>
              <a:rPr lang="en-US" sz="2400" dirty="0">
                <a:solidFill>
                  <a:srgbClr val="000000"/>
                </a:solidFill>
                <a:latin typeface="Palatino"/>
                <a:cs typeface="Palatino"/>
              </a:rPr>
              <a:t> of outcomes</a:t>
            </a:r>
          </a:p>
          <a:p>
            <a:pPr marL="496864" lvl="1" defTabSz="1219170" fontAlgn="base">
              <a:spcBef>
                <a:spcPts val="1000"/>
              </a:spcBef>
              <a:spcAft>
                <a:spcPct val="0"/>
              </a:spcAft>
              <a:buClr>
                <a:srgbClr val="1212D2"/>
              </a:buClr>
              <a:buSzPct val="125000"/>
              <a:buFont typeface="Wingdings" pitchFamily="2" charset="2"/>
              <a:buChar char="§"/>
            </a:pPr>
            <a:r>
              <a:rPr lang="en-US" sz="2400" dirty="0">
                <a:solidFill>
                  <a:srgbClr val="1212D2"/>
                </a:solidFill>
                <a:latin typeface="Palatino"/>
                <a:cs typeface="Palatino"/>
              </a:rPr>
              <a:t> Being rational means </a:t>
            </a:r>
            <a:r>
              <a:rPr lang="en-US" sz="2400" b="1" dirty="0">
                <a:solidFill>
                  <a:srgbClr val="1212D2"/>
                </a:solidFill>
                <a:latin typeface="Palatino"/>
                <a:cs typeface="Palatino"/>
              </a:rPr>
              <a:t>maximizing your expected utility</a:t>
            </a:r>
          </a:p>
        </p:txBody>
      </p:sp>
      <p:sp>
        <p:nvSpPr>
          <p:cNvPr id="24582" name="Rectangle 6"/>
          <p:cNvSpPr>
            <a:spLocks/>
          </p:cNvSpPr>
          <p:nvPr/>
        </p:nvSpPr>
        <p:spPr bwMode="auto">
          <a:xfrm>
            <a:off x="0" y="4953001"/>
            <a:ext cx="12192000" cy="952500"/>
          </a:xfrm>
          <a:prstGeom prst="rect">
            <a:avLst/>
          </a:prstGeom>
          <a:noFill/>
          <a:ln w="12700">
            <a:noFill/>
            <a:miter lim="800000"/>
            <a:headEnd/>
            <a:tailEnd/>
          </a:ln>
        </p:spPr>
        <p:txBody>
          <a:bodyPr lIns="0" tIns="0" rIns="40639" bIns="0"/>
          <a:lstStyle/>
          <a:p>
            <a:pPr marL="39686" algn="ctr" defTabSz="1219170" fontAlgn="base">
              <a:spcBef>
                <a:spcPts val="1000"/>
              </a:spcBef>
              <a:spcAft>
                <a:spcPct val="0"/>
              </a:spcAft>
            </a:pPr>
            <a:r>
              <a:rPr lang="en-US" sz="2667" dirty="0">
                <a:solidFill>
                  <a:srgbClr val="000000"/>
                </a:solidFill>
                <a:latin typeface="Palatino"/>
                <a:cs typeface="Palatino"/>
              </a:rPr>
              <a:t>A better title for this course would be:</a:t>
            </a:r>
          </a:p>
          <a:p>
            <a:pPr marL="39686" algn="ctr" defTabSz="1219170" fontAlgn="base">
              <a:spcBef>
                <a:spcPts val="1000"/>
              </a:spcBef>
              <a:spcAft>
                <a:spcPct val="0"/>
              </a:spcAft>
            </a:pPr>
            <a:r>
              <a:rPr lang="en-US" sz="3733" b="1" dirty="0">
                <a:solidFill>
                  <a:srgbClr val="1212D2"/>
                </a:solidFill>
                <a:latin typeface="Palatino"/>
                <a:cs typeface="Palatino"/>
              </a:rPr>
              <a:t>Computational Rationality</a:t>
            </a:r>
          </a:p>
        </p:txBody>
      </p:sp>
    </p:spTree>
    <p:extLst>
      <p:ext uri="{BB962C8B-B14F-4D97-AF65-F5344CB8AC3E}">
        <p14:creationId xmlns:p14="http://schemas.microsoft.com/office/powerpoint/2010/main" val="169515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97569-A722-28AE-07B1-6C0CE9FBD926}"/>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2ED20BA7-C26E-62BF-28CD-1736EE9FE67A}"/>
              </a:ext>
            </a:extLst>
          </p:cNvPr>
          <p:cNvSpPr>
            <a:spLocks noGrp="1"/>
          </p:cNvSpPr>
          <p:nvPr>
            <p:ph idx="1"/>
          </p:nvPr>
        </p:nvSpPr>
        <p:spPr/>
        <p:txBody>
          <a:bodyPr/>
          <a:lstStyle/>
          <a:p>
            <a:pPr algn="l"/>
            <a:r>
              <a:rPr lang="en-US" sz="2400" b="0" i="0" dirty="0">
                <a:solidFill>
                  <a:srgbClr val="1F1F1F"/>
                </a:solidFill>
                <a:effectLst/>
                <a:latin typeface="Source Sans Pro" panose="020B0503030403020204" pitchFamily="34" charset="0"/>
              </a:rPr>
              <a:t>At the simplest level, machine learning uses </a:t>
            </a:r>
            <a:r>
              <a:rPr lang="en-US" sz="2400" b="0" i="0" u="sng" dirty="0">
                <a:solidFill>
                  <a:srgbClr val="1F1F1F"/>
                </a:solidFill>
                <a:effectLst/>
                <a:latin typeface="Source Sans Pro" panose="020B0503030403020204" pitchFamily="34" charset="0"/>
                <a:hlinkClick r:id="rId2"/>
              </a:rPr>
              <a:t>algorithms</a:t>
            </a:r>
            <a:r>
              <a:rPr lang="en-US" sz="2400" b="0" i="0" dirty="0">
                <a:solidFill>
                  <a:srgbClr val="1F1F1F"/>
                </a:solidFill>
                <a:effectLst/>
                <a:latin typeface="Source Sans Pro" panose="020B0503030403020204" pitchFamily="34" charset="0"/>
              </a:rPr>
              <a:t> trained on data sets to create </a:t>
            </a:r>
            <a:r>
              <a:rPr lang="en-US" sz="2400" b="0" i="0" u="sng" dirty="0">
                <a:solidFill>
                  <a:srgbClr val="1F1F1F"/>
                </a:solidFill>
                <a:effectLst/>
                <a:latin typeface="Source Sans Pro" panose="020B0503030403020204" pitchFamily="34" charset="0"/>
                <a:hlinkClick r:id="rId3"/>
              </a:rPr>
              <a:t>machine learning models</a:t>
            </a:r>
            <a:r>
              <a:rPr lang="en-US" sz="2400" b="0" i="0" dirty="0">
                <a:solidFill>
                  <a:srgbClr val="1F1F1F"/>
                </a:solidFill>
                <a:effectLst/>
                <a:latin typeface="Source Sans Pro" panose="020B0503030403020204" pitchFamily="34" charset="0"/>
              </a:rPr>
              <a:t> that allow computer systems to perform tasks like making song recommendations, identifying the fastest way to travel to a destination, or translating text from one language to another. Some of the most common examples of AI in use today include: </a:t>
            </a:r>
          </a:p>
          <a:p>
            <a:pPr algn="l">
              <a:buFont typeface="Arial" panose="020B0604020202020204" pitchFamily="34" charset="0"/>
              <a:buChar char="•"/>
            </a:pPr>
            <a:r>
              <a:rPr lang="en-US" sz="2400" b="0" i="0" u="sng" dirty="0">
                <a:solidFill>
                  <a:srgbClr val="1F1F1F"/>
                </a:solidFill>
                <a:effectLst/>
                <a:latin typeface="var(--cds-font-family-source-sans-pro)"/>
                <a:hlinkClick r:id="rId4"/>
              </a:rPr>
              <a:t>ChatGPT</a:t>
            </a:r>
            <a:r>
              <a:rPr lang="en-US" sz="2400" b="1" i="0" dirty="0">
                <a:solidFill>
                  <a:srgbClr val="1F1F1F"/>
                </a:solidFill>
                <a:effectLst/>
                <a:latin typeface="var(--cds-font-family-source-sans-pro)"/>
              </a:rPr>
              <a:t>:</a:t>
            </a:r>
            <a:r>
              <a:rPr lang="en-US" sz="2400" b="0" i="0" dirty="0">
                <a:solidFill>
                  <a:srgbClr val="1F1F1F"/>
                </a:solidFill>
                <a:effectLst/>
                <a:latin typeface="var(--cds-font-family-source-sans-pro)"/>
              </a:rPr>
              <a:t> Uses large language models (LLMs) to generate text in response to questions or comments posed to it. </a:t>
            </a:r>
          </a:p>
          <a:p>
            <a:pPr algn="l">
              <a:buFont typeface="Arial" panose="020B0604020202020204" pitchFamily="34" charset="0"/>
              <a:buChar char="•"/>
            </a:pPr>
            <a:r>
              <a:rPr lang="en-US" sz="2400" b="1" i="0" dirty="0">
                <a:solidFill>
                  <a:srgbClr val="1F1F1F"/>
                </a:solidFill>
                <a:effectLst/>
                <a:latin typeface="var(--cds-font-family-source-sans-pro)"/>
              </a:rPr>
              <a:t>Google Translate:</a:t>
            </a:r>
            <a:r>
              <a:rPr lang="en-US" sz="2400" b="0" i="0" dirty="0">
                <a:solidFill>
                  <a:srgbClr val="1F1F1F"/>
                </a:solidFill>
                <a:effectLst/>
                <a:latin typeface="var(--cds-font-family-source-sans-pro)"/>
              </a:rPr>
              <a:t> Uses deep learning algorithms to translate text from one language to another. </a:t>
            </a:r>
          </a:p>
          <a:p>
            <a:pPr algn="l">
              <a:buFont typeface="Arial" panose="020B0604020202020204" pitchFamily="34" charset="0"/>
              <a:buChar char="•"/>
            </a:pPr>
            <a:r>
              <a:rPr lang="en-US" sz="2400" b="1" i="0" dirty="0">
                <a:solidFill>
                  <a:srgbClr val="1F1F1F"/>
                </a:solidFill>
                <a:effectLst/>
                <a:latin typeface="var(--cds-font-family-source-sans-pro)"/>
              </a:rPr>
              <a:t>Netflix:</a:t>
            </a:r>
            <a:r>
              <a:rPr lang="en-US" sz="2400" b="0" i="0" dirty="0">
                <a:solidFill>
                  <a:srgbClr val="1F1F1F"/>
                </a:solidFill>
                <a:effectLst/>
                <a:latin typeface="var(--cds-font-family-source-sans-pro)"/>
              </a:rPr>
              <a:t> Uses machine learning algorithms to create personalized recommendation engines for users based on their previous viewing history. </a:t>
            </a:r>
          </a:p>
          <a:p>
            <a:pPr algn="l">
              <a:buFont typeface="Arial" panose="020B0604020202020204" pitchFamily="34" charset="0"/>
              <a:buChar char="•"/>
            </a:pPr>
            <a:r>
              <a:rPr lang="en-US" sz="2400" b="1" i="0" dirty="0">
                <a:solidFill>
                  <a:srgbClr val="1F1F1F"/>
                </a:solidFill>
                <a:effectLst/>
                <a:latin typeface="var(--cds-font-family-source-sans-pro)"/>
              </a:rPr>
              <a:t>Tesla:</a:t>
            </a:r>
            <a:r>
              <a:rPr lang="en-US" sz="2400" b="0" i="0" dirty="0">
                <a:solidFill>
                  <a:srgbClr val="1F1F1F"/>
                </a:solidFill>
                <a:effectLst/>
                <a:latin typeface="var(--cds-font-family-source-sans-pro)"/>
              </a:rPr>
              <a:t> Uses computer vision to power self-driving features on their cars. </a:t>
            </a:r>
          </a:p>
          <a:p>
            <a:endParaRPr lang="en-PK" sz="2400" dirty="0"/>
          </a:p>
        </p:txBody>
      </p:sp>
    </p:spTree>
    <p:extLst>
      <p:ext uri="{BB962C8B-B14F-4D97-AF65-F5344CB8AC3E}">
        <p14:creationId xmlns:p14="http://schemas.microsoft.com/office/powerpoint/2010/main" val="2910659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CBC2-0389-D4C8-FC2E-F2BDCEC3D8C5}"/>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7FCD20A9-F865-8768-F9FC-240DAEB1B2BC}"/>
              </a:ext>
            </a:extLst>
          </p:cNvPr>
          <p:cNvSpPr>
            <a:spLocks noGrp="1"/>
          </p:cNvSpPr>
          <p:nvPr>
            <p:ph idx="1"/>
          </p:nvPr>
        </p:nvSpPr>
        <p:spPr/>
        <p:txBody>
          <a:bodyPr/>
          <a:lstStyle/>
          <a:p>
            <a:r>
              <a:rPr lang="en-US" b="0" i="0" dirty="0">
                <a:solidFill>
                  <a:srgbClr val="1F1F1F"/>
                </a:solidFill>
                <a:effectLst/>
                <a:latin typeface="Source Sans Pro" panose="020B0503030403020204" pitchFamily="34" charset="0"/>
              </a:rPr>
              <a:t>Artificial general intelligence (AGI) refers to a theoretical state in which computer systems will be able to achieve or exceed human intelligence. In other words, AGI is “true” artificial intelligence as depicted in countless science fiction novels, television shows, movies, and comics. </a:t>
            </a:r>
            <a:endParaRPr lang="en-PK" dirty="0"/>
          </a:p>
        </p:txBody>
      </p:sp>
    </p:spTree>
    <p:extLst>
      <p:ext uri="{BB962C8B-B14F-4D97-AF65-F5344CB8AC3E}">
        <p14:creationId xmlns:p14="http://schemas.microsoft.com/office/powerpoint/2010/main" val="1738014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34166-F19C-0E8C-7D01-83FCF3CD45E1}"/>
              </a:ext>
            </a:extLst>
          </p:cNvPr>
          <p:cNvSpPr>
            <a:spLocks noGrp="1"/>
          </p:cNvSpPr>
          <p:nvPr>
            <p:ph type="title"/>
          </p:nvPr>
        </p:nvSpPr>
        <p:spPr/>
        <p:txBody>
          <a:bodyPr/>
          <a:lstStyle/>
          <a:p>
            <a:r>
              <a:rPr lang="en-US" sz="2400" b="0" i="0" dirty="0">
                <a:solidFill>
                  <a:srgbClr val="1F1F1F"/>
                </a:solidFill>
                <a:effectLst/>
                <a:latin typeface="Source Sans Pro" panose="020B0503030403020204" pitchFamily="34" charset="0"/>
              </a:rPr>
              <a:t> According to Professor Arend Hintze of the University of Michigan</a:t>
            </a:r>
            <a:endParaRPr lang="en-PK" sz="2400" dirty="0"/>
          </a:p>
        </p:txBody>
      </p:sp>
      <p:sp>
        <p:nvSpPr>
          <p:cNvPr id="3" name="Content Placeholder 2">
            <a:extLst>
              <a:ext uri="{FF2B5EF4-FFF2-40B4-BE49-F238E27FC236}">
                <a16:creationId xmlns:a16="http://schemas.microsoft.com/office/drawing/2014/main" id="{EB95A3A2-72C2-20F1-C676-203CD2C731BE}"/>
              </a:ext>
            </a:extLst>
          </p:cNvPr>
          <p:cNvSpPr>
            <a:spLocks noGrp="1"/>
          </p:cNvSpPr>
          <p:nvPr>
            <p:ph idx="1"/>
          </p:nvPr>
        </p:nvSpPr>
        <p:spPr/>
        <p:txBody>
          <a:bodyPr/>
          <a:lstStyle/>
          <a:p>
            <a:pPr algn="l"/>
            <a:r>
              <a:rPr lang="en-US" b="1" i="0" dirty="0">
                <a:solidFill>
                  <a:srgbClr val="1F1F1F"/>
                </a:solidFill>
                <a:effectLst/>
                <a:latin typeface="Source Sans Pro" panose="020B0503030403020204" pitchFamily="34" charset="0"/>
              </a:rPr>
              <a:t>1. Reactive machines</a:t>
            </a:r>
          </a:p>
          <a:p>
            <a:pPr algn="l"/>
            <a:r>
              <a:rPr lang="en-US" b="0" i="0" dirty="0">
                <a:solidFill>
                  <a:srgbClr val="1F1F1F"/>
                </a:solidFill>
                <a:effectLst/>
                <a:latin typeface="Source Sans Pro" panose="020B0503030403020204" pitchFamily="34" charset="0"/>
              </a:rPr>
              <a:t>Reactive machines are the most basic type of artificial intelligence. Machines built in this way don’t possess any knowledge of previous events but instead only “react” to what is before them in a given moment. As a result, they can only perform certain advanced tasks within a very narrow scope, such as playing chess, and are incapable of performing tasks outside of their limited context. </a:t>
            </a:r>
          </a:p>
          <a:p>
            <a:endParaRPr lang="en-PK" dirty="0"/>
          </a:p>
        </p:txBody>
      </p:sp>
    </p:spTree>
    <p:extLst>
      <p:ext uri="{BB962C8B-B14F-4D97-AF65-F5344CB8AC3E}">
        <p14:creationId xmlns:p14="http://schemas.microsoft.com/office/powerpoint/2010/main" val="2835569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2558D-9E43-5CE6-0D48-C14529F01C7C}"/>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BF9A4A1B-3942-7991-9C9A-AACFA41F6C44}"/>
              </a:ext>
            </a:extLst>
          </p:cNvPr>
          <p:cNvSpPr>
            <a:spLocks noGrp="1"/>
          </p:cNvSpPr>
          <p:nvPr>
            <p:ph idx="1"/>
          </p:nvPr>
        </p:nvSpPr>
        <p:spPr/>
        <p:txBody>
          <a:bodyPr/>
          <a:lstStyle/>
          <a:p>
            <a:pPr algn="l"/>
            <a:r>
              <a:rPr lang="en-US" b="1" i="0" dirty="0">
                <a:solidFill>
                  <a:srgbClr val="1F1F1F"/>
                </a:solidFill>
                <a:effectLst/>
                <a:latin typeface="Source Sans Pro" panose="020B0503030403020204" pitchFamily="34" charset="0"/>
              </a:rPr>
              <a:t>2. Limited memory machines</a:t>
            </a:r>
          </a:p>
          <a:p>
            <a:pPr algn="l"/>
            <a:r>
              <a:rPr lang="en-US" b="0" i="0" dirty="0">
                <a:solidFill>
                  <a:srgbClr val="1F1F1F"/>
                </a:solidFill>
                <a:effectLst/>
                <a:latin typeface="Source Sans Pro" panose="020B0503030403020204" pitchFamily="34" charset="0"/>
              </a:rPr>
              <a:t>Machines with limited memory possess a limited understanding of past events. They can interact more with the world around them than reactive machines can. For example, self-driving cars use a form of limited memory to make turns, observe approaching vehicles, and adjust their speed. However, machines with only limited memory cannot form a complete understanding of the world because their recall of past events is limited and only used in a narrow band of time. </a:t>
            </a:r>
          </a:p>
          <a:p>
            <a:endParaRPr lang="en-PK" dirty="0"/>
          </a:p>
        </p:txBody>
      </p:sp>
    </p:spTree>
    <p:extLst>
      <p:ext uri="{BB962C8B-B14F-4D97-AF65-F5344CB8AC3E}">
        <p14:creationId xmlns:p14="http://schemas.microsoft.com/office/powerpoint/2010/main" val="3408593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115F1-12F5-0366-FC58-35D56E04BE26}"/>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CC6F3D19-C154-0CC7-B16C-5EAD9320AB4C}"/>
              </a:ext>
            </a:extLst>
          </p:cNvPr>
          <p:cNvSpPr>
            <a:spLocks noGrp="1"/>
          </p:cNvSpPr>
          <p:nvPr>
            <p:ph idx="1"/>
          </p:nvPr>
        </p:nvSpPr>
        <p:spPr/>
        <p:txBody>
          <a:bodyPr/>
          <a:lstStyle/>
          <a:p>
            <a:pPr algn="l"/>
            <a:r>
              <a:rPr lang="en-US" b="1" i="0" dirty="0">
                <a:solidFill>
                  <a:srgbClr val="1F1F1F"/>
                </a:solidFill>
                <a:effectLst/>
                <a:latin typeface="Source Sans Pro" panose="020B0503030403020204" pitchFamily="34" charset="0"/>
              </a:rPr>
              <a:t>3. Theory of mind machines</a:t>
            </a:r>
          </a:p>
          <a:p>
            <a:pPr algn="l"/>
            <a:r>
              <a:rPr lang="en-US" b="0" i="0" dirty="0">
                <a:solidFill>
                  <a:srgbClr val="1F1F1F"/>
                </a:solidFill>
                <a:effectLst/>
                <a:latin typeface="Source Sans Pro" panose="020B0503030403020204" pitchFamily="34" charset="0"/>
              </a:rPr>
              <a:t>Machines that possess a “theory of mind” represent an early form of artificial general intelligence. In addition to being able to create representations of the world, machines of this type would also have an understanding of other entities that exist within the world. As of this moment, this reality has still not materialized. </a:t>
            </a:r>
          </a:p>
          <a:p>
            <a:endParaRPr lang="en-PK" dirty="0"/>
          </a:p>
        </p:txBody>
      </p:sp>
    </p:spTree>
    <p:extLst>
      <p:ext uri="{BB962C8B-B14F-4D97-AF65-F5344CB8AC3E}">
        <p14:creationId xmlns:p14="http://schemas.microsoft.com/office/powerpoint/2010/main" val="506372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88-anca">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TotalTime>
  <Words>1732</Words>
  <Application>Microsoft Office PowerPoint</Application>
  <PresentationFormat>Widescreen</PresentationFormat>
  <Paragraphs>188</Paragraphs>
  <Slides>27</Slides>
  <Notes>12</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27</vt:i4>
      </vt:variant>
    </vt:vector>
  </HeadingPairs>
  <TitlesOfParts>
    <vt:vector size="39" baseType="lpstr">
      <vt:lpstr>Arial</vt:lpstr>
      <vt:lpstr>Calibri</vt:lpstr>
      <vt:lpstr>Calibri Light</vt:lpstr>
      <vt:lpstr>Courier New</vt:lpstr>
      <vt:lpstr>Lucida Grande</vt:lpstr>
      <vt:lpstr>Palatino</vt:lpstr>
      <vt:lpstr>Source Sans Pro</vt:lpstr>
      <vt:lpstr>var(--cds-font-family-source-sans-pro)</vt:lpstr>
      <vt:lpstr>Wingdings</vt:lpstr>
      <vt:lpstr>Office Theme</vt:lpstr>
      <vt:lpstr>188-anca</vt:lpstr>
      <vt:lpstr>Bitmap Image</vt:lpstr>
      <vt:lpstr>Artificial Intelligence</vt:lpstr>
      <vt:lpstr>Today</vt:lpstr>
      <vt:lpstr>PowerPoint Presentation</vt:lpstr>
      <vt:lpstr>Rational Decisions</vt:lpstr>
      <vt:lpstr>PowerPoint Presentation</vt:lpstr>
      <vt:lpstr>PowerPoint Presentation</vt:lpstr>
      <vt:lpstr> According to Professor Arend Hintze of the University of Michigan</vt:lpstr>
      <vt:lpstr>PowerPoint Presentation</vt:lpstr>
      <vt:lpstr>PowerPoint Presentation</vt:lpstr>
      <vt:lpstr>PowerPoint Presentation</vt:lpstr>
      <vt:lpstr>PowerPoint Presentation</vt:lpstr>
      <vt:lpstr>What About the Brain?</vt:lpstr>
      <vt:lpstr>Sci-Fi AI?</vt:lpstr>
      <vt:lpstr>PowerPoint Presentation</vt:lpstr>
      <vt:lpstr>PowerPoint Presentation</vt:lpstr>
      <vt:lpstr>Natural Language</vt:lpstr>
      <vt:lpstr>Computer Vision</vt:lpstr>
      <vt:lpstr>A (Short) History of AI</vt:lpstr>
      <vt:lpstr>PowerPoint Presentation</vt:lpstr>
      <vt:lpstr>Potential benefits and dangers of AI</vt:lpstr>
      <vt:lpstr>Designing Rational Agents</vt:lpstr>
      <vt:lpstr>AI</vt:lpstr>
      <vt:lpstr>Generative AI</vt:lpstr>
      <vt:lpstr>How does generative AI work?</vt:lpstr>
      <vt:lpstr>Popular AI generators</vt:lpstr>
      <vt:lpstr>Google Vextex AI and Duet AI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faiz ul haque zeya</dc:creator>
  <cp:lastModifiedBy>faiz ul haque zeya</cp:lastModifiedBy>
  <cp:revision>6</cp:revision>
  <dcterms:created xsi:type="dcterms:W3CDTF">2024-02-10T06:26:40Z</dcterms:created>
  <dcterms:modified xsi:type="dcterms:W3CDTF">2024-02-13T07:05:47Z</dcterms:modified>
</cp:coreProperties>
</file>